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hart8.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Default Extension="xlsx" ContentType="application/vnd.openxmlformats-officedocument.spreadsheetml.sheet"/>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21"/>
  </p:notesMasterIdLst>
  <p:sldIdLst>
    <p:sldId id="263" r:id="rId3"/>
    <p:sldId id="262" r:id="rId4"/>
    <p:sldId id="277" r:id="rId5"/>
    <p:sldId id="278" r:id="rId6"/>
    <p:sldId id="279" r:id="rId7"/>
    <p:sldId id="259" r:id="rId8"/>
    <p:sldId id="258" r:id="rId9"/>
    <p:sldId id="275" r:id="rId10"/>
    <p:sldId id="270" r:id="rId11"/>
    <p:sldId id="260" r:id="rId12"/>
    <p:sldId id="280" r:id="rId13"/>
    <p:sldId id="256" r:id="rId14"/>
    <p:sldId id="257" r:id="rId15"/>
    <p:sldId id="276" r:id="rId16"/>
    <p:sldId id="261" r:id="rId17"/>
    <p:sldId id="281" r:id="rId18"/>
    <p:sldId id="265" r:id="rId19"/>
    <p:sldId id="266" r:id="rId20"/>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0" y="108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RMJ\Desktop\DCM\GoM\Green%20Sukuk%20Proposal\Sovereigns%20Green%20Bond%20Issuances%20020118%20(by%20currenc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RMJ\Desktop\DCM\GoM\Green%20Sukuk%20Proposal\Sovereigns%20Green%20Bond%20Issuances%20020118%20(by%20currency).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MY"/>
  <c:chart>
    <c:autoTitleDeleted val="1"/>
    <c:plotArea>
      <c:layout/>
      <c:pieChart>
        <c:varyColors val="1"/>
        <c:ser>
          <c:idx val="0"/>
          <c:order val="0"/>
          <c:tx>
            <c:strRef>
              <c:f>Worksheet!$A$1</c:f>
              <c:strCache>
                <c:ptCount val="1"/>
                <c:pt idx="0">
                  <c:v>2017</c:v>
                </c:pt>
              </c:strCache>
            </c:strRef>
          </c:tx>
          <c:dLbls>
            <c:dLbl>
              <c:idx val="1"/>
              <c:layout>
                <c:manualLayout>
                  <c:x val="3.9885109276530818E-3"/>
                  <c:y val="-3.070849577536525E-2"/>
                </c:manualLayout>
              </c:layout>
              <c:dLblPos val="bestFit"/>
              <c:showVal val="1"/>
              <c:extLst>
                <c:ext xmlns:c15="http://schemas.microsoft.com/office/drawing/2012/chart" uri="{CE6537A1-D6FC-4f65-9D91-7224C49458BB}">
                  <c15:layout/>
                </c:ext>
              </c:extLst>
            </c:dLbl>
            <c:dLbl>
              <c:idx val="3"/>
              <c:layout>
                <c:manualLayout>
                  <c:x val="2.3932950050174401E-2"/>
                  <c:y val="1.1259783599371579E-2"/>
                </c:manualLayout>
              </c:layout>
              <c:dLblPos val="bestFit"/>
              <c:showVal val="1"/>
            </c:dLbl>
            <c:dLbl>
              <c:idx val="4"/>
              <c:layout>
                <c:manualLayout>
                  <c:x val="3.1910600066899192E-2"/>
                  <c:y val="0"/>
                </c:manualLayout>
              </c:layout>
              <c:dLblPos val="bestFit"/>
              <c:showVal val="1"/>
            </c:dLbl>
            <c:dLbl>
              <c:idx val="5"/>
              <c:layout>
                <c:manualLayout>
                  <c:x val="2.7921775058536807E-2"/>
                  <c:y val="0"/>
                </c:manualLayout>
              </c:layout>
              <c:dLblPos val="bestFit"/>
              <c:showVal val="1"/>
            </c:dLbl>
            <c:spPr>
              <a:noFill/>
              <a:ln>
                <a:noFill/>
              </a:ln>
              <a:effectLst/>
            </c:spPr>
            <c:dLblPos val="outEnd"/>
            <c:showVal val="1"/>
            <c:showLeaderLines val="1"/>
            <c:extLst>
              <c:ext xmlns:c15="http://schemas.microsoft.com/office/drawing/2012/chart" uri="{CE6537A1-D6FC-4f65-9D91-7224C49458BB}">
                <c15:layout/>
              </c:ext>
            </c:extLst>
          </c:dLbls>
          <c:cat>
            <c:strRef>
              <c:f>Worksheet!$A$18:$A$23</c:f>
              <c:strCache>
                <c:ptCount val="6"/>
                <c:pt idx="0">
                  <c:v>Euro </c:v>
                </c:pt>
                <c:pt idx="1">
                  <c:v>USD</c:v>
                </c:pt>
                <c:pt idx="2">
                  <c:v>RMB</c:v>
                </c:pt>
                <c:pt idx="3">
                  <c:v>SEK</c:v>
                </c:pt>
                <c:pt idx="4">
                  <c:v>AUD</c:v>
                </c:pt>
                <c:pt idx="5">
                  <c:v>Others</c:v>
                </c:pt>
              </c:strCache>
            </c:strRef>
          </c:cat>
          <c:val>
            <c:numRef>
              <c:f>Worksheet!$C$18:$C$23</c:f>
              <c:numCache>
                <c:formatCode>0%</c:formatCode>
                <c:ptCount val="6"/>
                <c:pt idx="0">
                  <c:v>0.44044109010140309</c:v>
                </c:pt>
                <c:pt idx="1">
                  <c:v>0.2676383071806574</c:v>
                </c:pt>
                <c:pt idx="2">
                  <c:v>0.17975042186621126</c:v>
                </c:pt>
                <c:pt idx="3">
                  <c:v>3.8722420233266393E-2</c:v>
                </c:pt>
                <c:pt idx="4">
                  <c:v>1.7160103490751744E-2</c:v>
                </c:pt>
                <c:pt idx="5">
                  <c:v>5.6287657127710465E-2</c:v>
                </c:pt>
              </c:numCache>
            </c:numRef>
          </c:val>
        </c:ser>
        <c:dLbls>
          <c:showVal val="1"/>
        </c:dLbls>
        <c:firstSliceAng val="0"/>
      </c:pieChart>
    </c:plotArea>
    <c:legend>
      <c:legendPos val="b"/>
      <c:layout>
        <c:manualLayout>
          <c:xMode val="edge"/>
          <c:yMode val="edge"/>
          <c:x val="6.5046780053017908E-2"/>
          <c:y val="0.87779277359204988"/>
          <c:w val="0.88546383637954518"/>
          <c:h val="7.4526299798888557E-2"/>
        </c:manualLayout>
      </c:layout>
      <c:txPr>
        <a:bodyPr/>
        <a:lstStyle/>
        <a:p>
          <a:pPr rtl="0">
            <a:defRPr sz="1600"/>
          </a:pPr>
          <a:endParaRPr lang="en-US"/>
        </a:p>
      </c:txPr>
    </c:legend>
    <c:plotVisOnly val="1"/>
    <c:dispBlanksAs val="zero"/>
  </c:chart>
  <c:spPr>
    <a:ln>
      <a:noFill/>
    </a:ln>
  </c:spPr>
  <c:txPr>
    <a:bodyPr/>
    <a:lstStyle/>
    <a:p>
      <a:pPr>
        <a:defRPr sz="16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MY"/>
  <c:chart>
    <c:autoTitleDeleted val="1"/>
    <c:plotArea>
      <c:layout/>
      <c:pieChart>
        <c:varyColors val="1"/>
        <c:ser>
          <c:idx val="0"/>
          <c:order val="0"/>
          <c:tx>
            <c:strRef>
              <c:f>Worksheet!$A$25</c:f>
              <c:strCache>
                <c:ptCount val="1"/>
                <c:pt idx="0">
                  <c:v>2012</c:v>
                </c:pt>
              </c:strCache>
            </c:strRef>
          </c:tx>
          <c:dLbls>
            <c:spPr>
              <a:noFill/>
              <a:ln>
                <a:noFill/>
              </a:ln>
              <a:effectLst/>
            </c:spPr>
            <c:dLblPos val="outEnd"/>
            <c:showVal val="1"/>
            <c:showLeaderLines val="1"/>
            <c:extLst>
              <c:ext xmlns:c15="http://schemas.microsoft.com/office/drawing/2012/chart" uri="{CE6537A1-D6FC-4f65-9D91-7224C49458BB}">
                <c15:layout/>
              </c:ext>
            </c:extLst>
          </c:dLbls>
          <c:cat>
            <c:strRef>
              <c:f>Worksheet!$A$40:$A$45</c:f>
              <c:strCache>
                <c:ptCount val="6"/>
                <c:pt idx="0">
                  <c:v>SEK</c:v>
                </c:pt>
                <c:pt idx="1">
                  <c:v>USD</c:v>
                </c:pt>
                <c:pt idx="2">
                  <c:v>TRY</c:v>
                </c:pt>
                <c:pt idx="3">
                  <c:v>AUD</c:v>
                </c:pt>
                <c:pt idx="4">
                  <c:v>EUR</c:v>
                </c:pt>
                <c:pt idx="5">
                  <c:v>Others</c:v>
                </c:pt>
              </c:strCache>
            </c:strRef>
          </c:cat>
          <c:val>
            <c:numRef>
              <c:f>Worksheet!$C$40:$C$45</c:f>
              <c:numCache>
                <c:formatCode>0%</c:formatCode>
                <c:ptCount val="6"/>
                <c:pt idx="0">
                  <c:v>0.35000358915743174</c:v>
                </c:pt>
                <c:pt idx="1">
                  <c:v>0.33406773016162267</c:v>
                </c:pt>
                <c:pt idx="2">
                  <c:v>0.13734325045140572</c:v>
                </c:pt>
                <c:pt idx="3">
                  <c:v>8.5974124935809332E-2</c:v>
                </c:pt>
                <c:pt idx="4">
                  <c:v>5.7945566286215965E-2</c:v>
                </c:pt>
                <c:pt idx="5">
                  <c:v>3.4665739007515246E-2</c:v>
                </c:pt>
              </c:numCache>
            </c:numRef>
          </c:val>
        </c:ser>
        <c:dLbls>
          <c:showVal val="1"/>
        </c:dLbls>
        <c:firstSliceAng val="0"/>
      </c:pieChart>
    </c:plotArea>
    <c:legend>
      <c:legendPos val="b"/>
      <c:layout/>
      <c:txPr>
        <a:bodyPr/>
        <a:lstStyle/>
        <a:p>
          <a:pPr rtl="0">
            <a:defRPr/>
          </a:pPr>
          <a:endParaRPr lang="en-US"/>
        </a:p>
      </c:txPr>
    </c:legend>
    <c:plotVisOnly val="1"/>
    <c:dispBlanksAs val="zero"/>
  </c:chart>
  <c:spPr>
    <a:ln>
      <a:noFill/>
    </a:ln>
  </c:spPr>
  <c:txPr>
    <a:bodyPr/>
    <a:lstStyle/>
    <a:p>
      <a:pPr>
        <a:defRPr sz="16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MY"/>
  <c:chart>
    <c:autoTitleDeleted val="1"/>
    <c:plotArea>
      <c:layout>
        <c:manualLayout>
          <c:layoutTarget val="inner"/>
          <c:xMode val="edge"/>
          <c:yMode val="edge"/>
          <c:x val="9.081707330223153E-2"/>
          <c:y val="0.12743979783323148"/>
          <c:w val="0.91862306846888386"/>
          <c:h val="0.74432339342502385"/>
        </c:manualLayout>
      </c:layout>
      <c:barChart>
        <c:barDir val="col"/>
        <c:grouping val="stacked"/>
        <c:ser>
          <c:idx val="0"/>
          <c:order val="0"/>
          <c:tx>
            <c:strRef>
              <c:f>Sheet1!$B$1</c:f>
              <c:strCache>
                <c:ptCount val="1"/>
                <c:pt idx="0">
                  <c:v>SSA</c:v>
                </c:pt>
              </c:strCache>
            </c:strRef>
          </c:tx>
          <c:spPr>
            <a:solidFill>
              <a:srgbClr val="882034"/>
            </a:solidFill>
          </c:spPr>
          <c:dLbls>
            <c:dLbl>
              <c:idx val="0"/>
              <c:layout>
                <c:manualLayout>
                  <c:x val="0"/>
                  <c:y val="-2.8127935596203087E-2"/>
                </c:manualLayout>
              </c:layout>
              <c:spPr/>
              <c:txPr>
                <a:bodyPr/>
                <a:lstStyle/>
                <a:p>
                  <a:pPr>
                    <a:defRPr sz="1100" b="1">
                      <a:solidFill>
                        <a:schemeClr val="tx1"/>
                      </a:solidFill>
                    </a:defRPr>
                  </a:pPr>
                  <a:endParaRPr lang="en-US"/>
                </a:p>
              </c:txPr>
              <c:dLblPos val="ctr"/>
              <c:showVal val="1"/>
              <c:extLst>
                <c:ext xmlns:c15="http://schemas.microsoft.com/office/drawing/2012/chart" uri="{CE6537A1-D6FC-4f65-9D91-7224C49458BB}">
                  <c15:layout/>
                </c:ext>
              </c:extLst>
            </c:dLbl>
            <c:spPr>
              <a:noFill/>
              <a:ln>
                <a:noFill/>
              </a:ln>
              <a:effectLst/>
            </c:spPr>
            <c:txPr>
              <a:bodyPr/>
              <a:lstStyle/>
              <a:p>
                <a:pPr>
                  <a:defRPr sz="1100" b="1">
                    <a:solidFill>
                      <a:schemeClr val="bg1"/>
                    </a:solidFill>
                  </a:defRPr>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Sheet1!$B$2:$B$7</c:f>
              <c:numCache>
                <c:formatCode>_(* #,##0_);_(* \(#,##0\);_(* "-"??_);_(@_)</c:formatCode>
                <c:ptCount val="6"/>
                <c:pt idx="0">
                  <c:v>1.81101</c:v>
                </c:pt>
                <c:pt idx="1">
                  <c:v>7.0882299999999994</c:v>
                </c:pt>
                <c:pt idx="2">
                  <c:v>17.693880000000011</c:v>
                </c:pt>
                <c:pt idx="3">
                  <c:v>16.948019999999985</c:v>
                </c:pt>
                <c:pt idx="4">
                  <c:v>19.87561999999998</c:v>
                </c:pt>
                <c:pt idx="5" formatCode="0">
                  <c:v>35.625810000000023</c:v>
                </c:pt>
              </c:numCache>
            </c:numRef>
          </c:val>
        </c:ser>
        <c:ser>
          <c:idx val="1"/>
          <c:order val="1"/>
          <c:tx>
            <c:strRef>
              <c:f>Sheet1!$C$1</c:f>
              <c:strCache>
                <c:ptCount val="1"/>
                <c:pt idx="0">
                  <c:v>Financials</c:v>
                </c:pt>
              </c:strCache>
            </c:strRef>
          </c:tx>
          <c:spPr>
            <a:solidFill>
              <a:schemeClr val="tx2">
                <a:lumMod val="60000"/>
                <a:lumOff val="40000"/>
              </a:schemeClr>
            </a:solidFill>
          </c:spPr>
          <c:dLbls>
            <c:dLbl>
              <c:idx val="1"/>
              <c:layout>
                <c:manualLayout>
                  <c:x val="-9.3416709212556501E-2"/>
                  <c:y val="0"/>
                </c:manualLayout>
              </c:layout>
              <c:dLblPos val="ctr"/>
              <c:showVal val="1"/>
              <c:extLst>
                <c:ext xmlns:c15="http://schemas.microsoft.com/office/drawing/2012/chart" uri="{CE6537A1-D6FC-4f65-9D91-7224C49458BB}">
                  <c15:layout/>
                </c:ext>
              </c:extLst>
            </c:dLbl>
            <c:spPr>
              <a:noFill/>
              <a:ln>
                <a:noFill/>
              </a:ln>
              <a:effectLst/>
            </c:spPr>
            <c:txPr>
              <a:bodyPr/>
              <a:lstStyle/>
              <a:p>
                <a:pPr>
                  <a:defRPr sz="1100"/>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Sheet1!$C$2:$C$7</c:f>
              <c:numCache>
                <c:formatCode>_(* #,##0_);_(* \(#,##0\);_(* "-"??_);_(@_)</c:formatCode>
                <c:ptCount val="6"/>
                <c:pt idx="1">
                  <c:v>0.99409999999999998</c:v>
                </c:pt>
                <c:pt idx="2">
                  <c:v>4.2878699999999998</c:v>
                </c:pt>
                <c:pt idx="3">
                  <c:v>9.3317000000000014</c:v>
                </c:pt>
                <c:pt idx="4">
                  <c:v>35.727920000000012</c:v>
                </c:pt>
                <c:pt idx="5" formatCode="0">
                  <c:v>34.505550000000021</c:v>
                </c:pt>
              </c:numCache>
            </c:numRef>
          </c:val>
        </c:ser>
        <c:ser>
          <c:idx val="2"/>
          <c:order val="2"/>
          <c:tx>
            <c:strRef>
              <c:f>Sheet1!$D$1</c:f>
              <c:strCache>
                <c:ptCount val="1"/>
                <c:pt idx="0">
                  <c:v>Utilities</c:v>
                </c:pt>
              </c:strCache>
            </c:strRef>
          </c:tx>
          <c:spPr>
            <a:solidFill>
              <a:srgbClr val="00B050"/>
            </a:solidFill>
          </c:spPr>
          <c:dLbls>
            <c:dLbl>
              <c:idx val="1"/>
              <c:layout>
                <c:manualLayout>
                  <c:x val="1.3743611670185209E-3"/>
                  <c:y val="-8.0365530274865964E-3"/>
                </c:manualLayout>
              </c:layout>
              <c:dLblPos val="ctr"/>
              <c:showVal val="1"/>
              <c:extLst>
                <c:ext xmlns:c15="http://schemas.microsoft.com/office/drawing/2012/chart" uri="{CE6537A1-D6FC-4f65-9D91-7224C49458BB}">
                  <c15:layout/>
                </c:ext>
              </c:extLst>
            </c:dLbl>
            <c:spPr>
              <a:noFill/>
              <a:ln>
                <a:noFill/>
              </a:ln>
              <a:effectLst/>
            </c:spPr>
            <c:txPr>
              <a:bodyPr/>
              <a:lstStyle/>
              <a:p>
                <a:pPr>
                  <a:defRPr sz="1100"/>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Sheet1!$D$2:$D$7</c:f>
              <c:numCache>
                <c:formatCode>_(* #,##0_);_(* \(#,##0\);_(* "-"??_);_(@_)</c:formatCode>
                <c:ptCount val="6"/>
                <c:pt idx="1">
                  <c:v>1.8814599999999999</c:v>
                </c:pt>
                <c:pt idx="2">
                  <c:v>6.9264099999999997</c:v>
                </c:pt>
                <c:pt idx="3">
                  <c:v>5.4988700000000001</c:v>
                </c:pt>
                <c:pt idx="4">
                  <c:v>13.260300000000001</c:v>
                </c:pt>
                <c:pt idx="5" formatCode="0">
                  <c:v>22.923289999999984</c:v>
                </c:pt>
              </c:numCache>
            </c:numRef>
          </c:val>
        </c:ser>
        <c:ser>
          <c:idx val="3"/>
          <c:order val="3"/>
          <c:tx>
            <c:strRef>
              <c:f>Sheet1!$E$1</c:f>
              <c:strCache>
                <c:ptCount val="1"/>
                <c:pt idx="0">
                  <c:v>Industrials</c:v>
                </c:pt>
              </c:strCache>
            </c:strRef>
          </c:tx>
          <c:dLbls>
            <c:dLbl>
              <c:idx val="2"/>
              <c:layout>
                <c:manualLayout>
                  <c:x val="-9.0439668990633409E-2"/>
                  <c:y val="0"/>
                </c:manualLayout>
              </c:layout>
              <c:dLblPos val="ctr"/>
              <c:showVal val="1"/>
              <c:extLst>
                <c:ext xmlns:c15="http://schemas.microsoft.com/office/drawing/2012/chart" uri="{CE6537A1-D6FC-4f65-9D91-7224C49458BB}">
                  <c15:layout/>
                </c:ext>
              </c:extLst>
            </c:dLbl>
            <c:dLbl>
              <c:idx val="3"/>
              <c:layout>
                <c:manualLayout>
                  <c:x val="-9.2732458786745964E-2"/>
                  <c:y val="0"/>
                </c:manualLayout>
              </c:layout>
              <c:dLblPos val="ctr"/>
              <c:showVal val="1"/>
              <c:extLst>
                <c:ext xmlns:c15="http://schemas.microsoft.com/office/drawing/2012/chart" uri="{CE6537A1-D6FC-4f65-9D91-7224C49458BB}">
                  <c15:layout/>
                </c:ext>
              </c:extLst>
            </c:dLbl>
            <c:spPr>
              <a:noFill/>
              <a:ln>
                <a:noFill/>
              </a:ln>
              <a:effectLst/>
            </c:spPr>
            <c:txPr>
              <a:bodyPr/>
              <a:lstStyle/>
              <a:p>
                <a:pPr>
                  <a:defRPr sz="1100"/>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Sheet1!$E$2:$E$7</c:f>
              <c:numCache>
                <c:formatCode>General</c:formatCode>
                <c:ptCount val="6"/>
                <c:pt idx="2" formatCode="_(* #,##0_);_(* \(#,##0\);_(* &quot;-&quot;??_);_(@_)">
                  <c:v>0.77064000000000032</c:v>
                </c:pt>
                <c:pt idx="3" formatCode="_(* #,##0_);_(* \(#,##0\);_(* &quot;-&quot;??_);_(@_)">
                  <c:v>1.00806</c:v>
                </c:pt>
                <c:pt idx="4" formatCode="_(* #,##0_);_(* \(#,##0\);_(* &quot;-&quot;??_);_(@_)">
                  <c:v>3.2053499999999997</c:v>
                </c:pt>
                <c:pt idx="5" formatCode="0">
                  <c:v>8.5761800000000008</c:v>
                </c:pt>
              </c:numCache>
            </c:numRef>
          </c:val>
        </c:ser>
        <c:ser>
          <c:idx val="4"/>
          <c:order val="4"/>
          <c:tx>
            <c:strRef>
              <c:f>Sheet1!$F$1</c:f>
              <c:strCache>
                <c:ptCount val="1"/>
                <c:pt idx="0">
                  <c:v>Consumer </c:v>
                </c:pt>
              </c:strCache>
            </c:strRef>
          </c:tx>
          <c:spPr>
            <a:solidFill>
              <a:schemeClr val="bg1">
                <a:lumMod val="50000"/>
              </a:schemeClr>
            </a:solidFill>
          </c:spPr>
          <c:dLbls>
            <c:dLbl>
              <c:idx val="4"/>
              <c:layout>
                <c:manualLayout>
                  <c:x val="-9.4791304792190972E-2"/>
                  <c:y val="0"/>
                </c:manualLayout>
              </c:layout>
              <c:dLblPos val="ctr"/>
              <c:showVal val="1"/>
              <c:extLst>
                <c:ext xmlns:c15="http://schemas.microsoft.com/office/drawing/2012/chart" uri="{CE6537A1-D6FC-4f65-9D91-7224C49458BB}">
                  <c15:layout/>
                </c:ext>
              </c:extLst>
            </c:dLbl>
            <c:spPr>
              <a:noFill/>
              <a:ln>
                <a:noFill/>
              </a:ln>
              <a:effectLst/>
            </c:spPr>
            <c:txPr>
              <a:bodyPr/>
              <a:lstStyle/>
              <a:p>
                <a:pPr>
                  <a:defRPr sz="1100"/>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Sheet1!$F$2:$F$7</c:f>
              <c:numCache>
                <c:formatCode>General</c:formatCode>
                <c:ptCount val="6"/>
                <c:pt idx="4" formatCode="_(* #,##0_);_(* \(#,##0\);_(* &quot;-&quot;??_);_(@_)">
                  <c:v>1.8855999999999993</c:v>
                </c:pt>
                <c:pt idx="5" formatCode="0">
                  <c:v>4.3912700000000013</c:v>
                </c:pt>
              </c:numCache>
            </c:numRef>
          </c:val>
        </c:ser>
        <c:ser>
          <c:idx val="5"/>
          <c:order val="5"/>
          <c:tx>
            <c:strRef>
              <c:f>Sheet1!$G$1</c:f>
              <c:strCache>
                <c:ptCount val="1"/>
                <c:pt idx="0">
                  <c:v>Others</c:v>
                </c:pt>
              </c:strCache>
            </c:strRef>
          </c:tx>
          <c:dLbls>
            <c:dLbl>
              <c:idx val="2"/>
              <c:layout>
                <c:manualLayout>
                  <c:x val="4.3511526714262467E-3"/>
                  <c:y val="-2.8564884003664959E-2"/>
                </c:manualLayout>
              </c:layout>
              <c:dLblPos val="ctr"/>
              <c:showVal val="1"/>
              <c:extLst>
                <c:ext xmlns:c15="http://schemas.microsoft.com/office/drawing/2012/chart" uri="{CE6537A1-D6FC-4f65-9D91-7224C49458BB}">
                  <c15:layout/>
                </c:ext>
              </c:extLst>
            </c:dLbl>
            <c:dLbl>
              <c:idx val="3"/>
              <c:layout>
                <c:manualLayout>
                  <c:x val="-2.030341317707198E-3"/>
                  <c:y val="2.110701731317922E-3"/>
                </c:manualLayout>
              </c:layout>
              <c:spPr>
                <a:noFill/>
                <a:ln>
                  <a:noFill/>
                </a:ln>
                <a:effectLst/>
              </c:spPr>
              <c:txPr>
                <a:bodyPr/>
                <a:lstStyle/>
                <a:p>
                  <a:pPr>
                    <a:defRPr sz="1100" b="1">
                      <a:solidFill>
                        <a:schemeClr val="bg1"/>
                      </a:solidFill>
                    </a:defRPr>
                  </a:pPr>
                  <a:endParaRPr lang="en-US"/>
                </a:p>
              </c:txPr>
              <c:dLblPos val="ctr"/>
              <c:showVal val="1"/>
              <c:extLst>
                <c:ext xmlns:c15="http://schemas.microsoft.com/office/drawing/2012/chart" uri="{CE6537A1-D6FC-4f65-9D91-7224C49458BB}">
                  <c15:layout/>
                </c:ext>
              </c:extLst>
            </c:dLbl>
            <c:dLbl>
              <c:idx val="4"/>
              <c:layout>
                <c:manualLayout>
                  <c:x val="-1.7023393896402864E-3"/>
                  <c:y val="-4.0186547230341881E-3"/>
                </c:manualLayout>
              </c:layout>
              <c:spPr>
                <a:noFill/>
                <a:ln>
                  <a:noFill/>
                </a:ln>
                <a:effectLst/>
              </c:spPr>
              <c:txPr>
                <a:bodyPr/>
                <a:lstStyle/>
                <a:p>
                  <a:pPr>
                    <a:defRPr sz="1100" b="1">
                      <a:solidFill>
                        <a:schemeClr val="bg1"/>
                      </a:solidFill>
                    </a:defRPr>
                  </a:pPr>
                  <a:endParaRPr lang="en-US"/>
                </a:p>
              </c:txPr>
              <c:dLblPos val="ctr"/>
              <c:showVal val="1"/>
              <c:extLst>
                <c:ext xmlns:c15="http://schemas.microsoft.com/office/drawing/2012/chart" uri="{CE6537A1-D6FC-4f65-9D91-7224C49458BB}">
                  <c15:layout/>
                </c:ext>
              </c:extLst>
            </c:dLbl>
            <c:dLbl>
              <c:idx val="5"/>
              <c:spPr>
                <a:noFill/>
                <a:ln>
                  <a:noFill/>
                </a:ln>
                <a:effectLst/>
              </c:spPr>
              <c:txPr>
                <a:bodyPr/>
                <a:lstStyle/>
                <a:p>
                  <a:pPr>
                    <a:defRPr sz="1100" b="1">
                      <a:solidFill>
                        <a:schemeClr val="bg1"/>
                      </a:solidFill>
                    </a:defRPr>
                  </a:pPr>
                  <a:endParaRPr lang="en-US"/>
                </a:p>
              </c:txPr>
            </c:dLbl>
            <c:spPr>
              <a:noFill/>
              <a:ln>
                <a:noFill/>
              </a:ln>
              <a:effectLst/>
            </c:spPr>
            <c:txPr>
              <a:bodyPr/>
              <a:lstStyle/>
              <a:p>
                <a:pPr>
                  <a:defRPr sz="1100" b="1">
                    <a:solidFill>
                      <a:schemeClr val="tx1"/>
                    </a:solidFill>
                  </a:defRPr>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Sheet1!$G$2:$G$7</c:f>
              <c:numCache>
                <c:formatCode>General</c:formatCode>
                <c:ptCount val="6"/>
                <c:pt idx="2" formatCode="0">
                  <c:v>1.5211999999999997</c:v>
                </c:pt>
                <c:pt idx="3" formatCode="0">
                  <c:v>3.9133500000000008</c:v>
                </c:pt>
                <c:pt idx="4" formatCode="0">
                  <c:v>3.8452100000000087</c:v>
                </c:pt>
                <c:pt idx="5" formatCode="0">
                  <c:v>6.7778999999999883</c:v>
                </c:pt>
              </c:numCache>
            </c:numRef>
          </c:val>
        </c:ser>
        <c:dLbls>
          <c:showVal val="1"/>
        </c:dLbls>
        <c:gapWidth val="60"/>
        <c:overlap val="100"/>
        <c:axId val="68774528"/>
        <c:axId val="68782720"/>
      </c:barChart>
      <c:catAx>
        <c:axId val="68774528"/>
        <c:scaling>
          <c:orientation val="minMax"/>
        </c:scaling>
        <c:axPos val="b"/>
        <c:numFmt formatCode="General" sourceLinked="1"/>
        <c:tickLblPos val="nextTo"/>
        <c:spPr>
          <a:ln>
            <a:solidFill>
              <a:schemeClr val="tx1"/>
            </a:solidFill>
          </a:ln>
        </c:spPr>
        <c:txPr>
          <a:bodyPr/>
          <a:lstStyle/>
          <a:p>
            <a:pPr>
              <a:defRPr sz="1400"/>
            </a:pPr>
            <a:endParaRPr lang="en-US"/>
          </a:p>
        </c:txPr>
        <c:crossAx val="68782720"/>
        <c:crosses val="autoZero"/>
        <c:auto val="1"/>
        <c:lblAlgn val="ctr"/>
        <c:lblOffset val="100"/>
      </c:catAx>
      <c:valAx>
        <c:axId val="68782720"/>
        <c:scaling>
          <c:orientation val="minMax"/>
        </c:scaling>
        <c:axPos val="l"/>
        <c:numFmt formatCode="_(* #,##0_);_(* \(#,##0\);_(* &quot;-&quot;??_);_(@_)" sourceLinked="1"/>
        <c:tickLblPos val="nextTo"/>
        <c:spPr>
          <a:ln>
            <a:solidFill>
              <a:schemeClr val="tx1"/>
            </a:solidFill>
          </a:ln>
        </c:spPr>
        <c:txPr>
          <a:bodyPr/>
          <a:lstStyle/>
          <a:p>
            <a:pPr>
              <a:defRPr sz="1400"/>
            </a:pPr>
            <a:endParaRPr lang="en-US"/>
          </a:p>
        </c:txPr>
        <c:crossAx val="68774528"/>
        <c:crosses val="autoZero"/>
        <c:crossBetween val="between"/>
      </c:valAx>
    </c:plotArea>
    <c:legend>
      <c:legendPos val="t"/>
      <c:layout>
        <c:manualLayout>
          <c:xMode val="edge"/>
          <c:yMode val="edge"/>
          <c:x val="6.3174619004380775E-2"/>
          <c:y val="7.3148159216148544E-3"/>
          <c:w val="0.89999981246990812"/>
          <c:h val="7.2662146158322033E-2"/>
        </c:manualLayout>
      </c:layout>
      <c:txPr>
        <a:bodyPr/>
        <a:lstStyle/>
        <a:p>
          <a:pPr>
            <a:defRPr sz="1400"/>
          </a:pPr>
          <a:endParaRPr lang="en-US"/>
        </a:p>
      </c:txPr>
    </c:legend>
    <c:plotVisOnly val="1"/>
    <c:dispBlanksAs val="gap"/>
  </c:chart>
  <c:txPr>
    <a:bodyPr/>
    <a:lstStyle/>
    <a:p>
      <a:pPr>
        <a:defRPr sz="18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MY"/>
  <c:chart>
    <c:autoTitleDeleted val="1"/>
    <c:plotArea>
      <c:layout>
        <c:manualLayout>
          <c:layoutTarget val="inner"/>
          <c:xMode val="edge"/>
          <c:yMode val="edge"/>
          <c:x val="6.1230414289980925E-2"/>
          <c:y val="0.11763805904805305"/>
          <c:w val="0.91862306846888386"/>
          <c:h val="0.77421647123954207"/>
        </c:manualLayout>
      </c:layout>
      <c:barChart>
        <c:barDir val="col"/>
        <c:grouping val="stacked"/>
        <c:ser>
          <c:idx val="0"/>
          <c:order val="0"/>
          <c:tx>
            <c:strRef>
              <c:f>Sheet1!$B$1</c:f>
              <c:strCache>
                <c:ptCount val="1"/>
                <c:pt idx="0">
                  <c:v>Supranational</c:v>
                </c:pt>
              </c:strCache>
            </c:strRef>
          </c:tx>
          <c:spPr>
            <a:solidFill>
              <a:srgbClr val="882034"/>
            </a:solidFill>
          </c:spPr>
          <c:dLbls>
            <c:dLbl>
              <c:idx val="0"/>
              <c:layout>
                <c:manualLayout>
                  <c:x val="-2.1249036293263359E-3"/>
                  <c:y val="-2.812799519450758E-2"/>
                </c:manualLayout>
              </c:layout>
              <c:spPr/>
              <c:txPr>
                <a:bodyPr/>
                <a:lstStyle/>
                <a:p>
                  <a:pPr>
                    <a:defRPr sz="1100" b="1">
                      <a:solidFill>
                        <a:schemeClr val="tx1"/>
                      </a:solidFill>
                    </a:defRPr>
                  </a:pPr>
                  <a:endParaRPr lang="en-US"/>
                </a:p>
              </c:txPr>
              <c:dLblPos val="ctr"/>
              <c:showVal val="1"/>
              <c:extLst>
                <c:ext xmlns:c15="http://schemas.microsoft.com/office/drawing/2012/chart" uri="{CE6537A1-D6FC-4f65-9D91-7224C49458BB}">
                  <c15:layout/>
                </c:ext>
              </c:extLst>
            </c:dLbl>
            <c:spPr>
              <a:noFill/>
              <a:ln>
                <a:noFill/>
              </a:ln>
              <a:effectLst/>
            </c:spPr>
            <c:txPr>
              <a:bodyPr/>
              <a:lstStyle/>
              <a:p>
                <a:pPr>
                  <a:defRPr sz="1100" b="1">
                    <a:solidFill>
                      <a:schemeClr val="bg1"/>
                    </a:solidFill>
                  </a:defRPr>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Sheet1!$B$2:$B$7</c:f>
              <c:numCache>
                <c:formatCode>_(* #,##0_);_(* \(#,##0\);_(* "-"??_);_(@_)</c:formatCode>
                <c:ptCount val="6"/>
                <c:pt idx="0">
                  <c:v>2</c:v>
                </c:pt>
                <c:pt idx="1">
                  <c:v>6</c:v>
                </c:pt>
                <c:pt idx="2">
                  <c:v>10</c:v>
                </c:pt>
                <c:pt idx="3">
                  <c:v>7</c:v>
                </c:pt>
                <c:pt idx="4">
                  <c:v>10</c:v>
                </c:pt>
                <c:pt idx="5" formatCode="0">
                  <c:v>9.9075000000000006</c:v>
                </c:pt>
              </c:numCache>
            </c:numRef>
          </c:val>
        </c:ser>
        <c:ser>
          <c:idx val="1"/>
          <c:order val="1"/>
          <c:tx>
            <c:strRef>
              <c:f>Sheet1!$C$1</c:f>
              <c:strCache>
                <c:ptCount val="1"/>
                <c:pt idx="0">
                  <c:v>France</c:v>
                </c:pt>
              </c:strCache>
            </c:strRef>
          </c:tx>
          <c:spPr>
            <a:solidFill>
              <a:schemeClr val="tx2">
                <a:lumMod val="60000"/>
                <a:lumOff val="40000"/>
              </a:schemeClr>
            </a:solidFill>
          </c:spPr>
          <c:dLbls>
            <c:dLbl>
              <c:idx val="1"/>
              <c:layout>
                <c:manualLayout>
                  <c:x val="1.4885201109615566E-2"/>
                  <c:y val="0"/>
                </c:manualLayout>
              </c:layout>
              <c:dLblPos val="ctr"/>
              <c:showVal val="1"/>
            </c:dLbl>
            <c:dLbl>
              <c:idx val="2"/>
              <c:layout>
                <c:manualLayout>
                  <c:x val="-1.7862241331538669E-2"/>
                  <c:y val="0"/>
                </c:manualLayout>
              </c:layout>
              <c:dLblPos val="ctr"/>
              <c:showVal val="1"/>
            </c:dLbl>
            <c:dLbl>
              <c:idx val="3"/>
              <c:layout>
                <c:manualLayout>
                  <c:x val="-1.5947707018679553E-2"/>
                  <c:y val="-1.2004315904635832E-4"/>
                </c:manualLayout>
              </c:layout>
              <c:dLblPos val="ctr"/>
              <c:showVal val="1"/>
            </c:dLbl>
            <c:spPr>
              <a:noFill/>
              <a:ln>
                <a:noFill/>
              </a:ln>
              <a:effectLst/>
            </c:spPr>
            <c:txPr>
              <a:bodyPr/>
              <a:lstStyle/>
              <a:p>
                <a:pPr>
                  <a:defRPr sz="1100"/>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Sheet1!$C$2:$C$7</c:f>
              <c:numCache>
                <c:formatCode>_(* #,##0_);_(* \(#,##0\);_(* "-"??_);_(@_)</c:formatCode>
                <c:ptCount val="6"/>
                <c:pt idx="1">
                  <c:v>2</c:v>
                </c:pt>
                <c:pt idx="2">
                  <c:v>6</c:v>
                </c:pt>
                <c:pt idx="3">
                  <c:v>4</c:v>
                </c:pt>
                <c:pt idx="4">
                  <c:v>5</c:v>
                </c:pt>
                <c:pt idx="5" formatCode="0">
                  <c:v>15.732919999999998</c:v>
                </c:pt>
              </c:numCache>
            </c:numRef>
          </c:val>
        </c:ser>
        <c:ser>
          <c:idx val="2"/>
          <c:order val="2"/>
          <c:tx>
            <c:strRef>
              <c:f>Sheet1!$D$1</c:f>
              <c:strCache>
                <c:ptCount val="1"/>
                <c:pt idx="0">
                  <c:v>China</c:v>
                </c:pt>
              </c:strCache>
            </c:strRef>
          </c:tx>
          <c:spPr>
            <a:solidFill>
              <a:srgbClr val="00B050"/>
            </a:solidFill>
          </c:spPr>
          <c:dLbls>
            <c:spPr>
              <a:noFill/>
              <a:ln>
                <a:noFill/>
              </a:ln>
              <a:effectLst/>
            </c:spPr>
            <c:txPr>
              <a:bodyPr/>
              <a:lstStyle/>
              <a:p>
                <a:pPr>
                  <a:defRPr sz="1100"/>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Sheet1!$D$2:$D$7</c:f>
              <c:numCache>
                <c:formatCode>General</c:formatCode>
                <c:ptCount val="6"/>
                <c:pt idx="3" formatCode="_(* #,##0_);_(* \(#,##0\);_(* &quot;-&quot;??_);_(@_)">
                  <c:v>1</c:v>
                </c:pt>
                <c:pt idx="4" formatCode="_(* #,##0_);_(* \(#,##0\);_(* &quot;-&quot;??_);_(@_)">
                  <c:v>31</c:v>
                </c:pt>
                <c:pt idx="5" formatCode="0">
                  <c:v>26.129990000000014</c:v>
                </c:pt>
              </c:numCache>
            </c:numRef>
          </c:val>
        </c:ser>
        <c:ser>
          <c:idx val="3"/>
          <c:order val="3"/>
          <c:tx>
            <c:strRef>
              <c:f>Sheet1!$E$1</c:f>
              <c:strCache>
                <c:ptCount val="1"/>
                <c:pt idx="0">
                  <c:v>Germany </c:v>
                </c:pt>
              </c:strCache>
            </c:strRef>
          </c:tx>
          <c:dLbls>
            <c:dLbl>
              <c:idx val="3"/>
              <c:layout>
                <c:manualLayout>
                  <c:x val="-1.7862241331538669E-2"/>
                  <c:y val="-4.5439989695498402E-3"/>
                </c:manualLayout>
              </c:layout>
              <c:dLblPos val="ctr"/>
              <c:showVal val="1"/>
            </c:dLbl>
            <c:spPr>
              <a:noFill/>
              <a:ln>
                <a:noFill/>
              </a:ln>
              <a:effectLst/>
            </c:spPr>
            <c:txPr>
              <a:bodyPr/>
              <a:lstStyle/>
              <a:p>
                <a:pPr>
                  <a:defRPr sz="1100"/>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Sheet1!$E$2:$E$7</c:f>
              <c:numCache>
                <c:formatCode>General</c:formatCode>
                <c:ptCount val="6"/>
                <c:pt idx="2" formatCode="_(* #,##0_);_(* \(#,##0\);_(* &quot;-&quot;??_);_(@_)">
                  <c:v>4</c:v>
                </c:pt>
                <c:pt idx="3" formatCode="_(* #,##0_);_(* \(#,##0\);_(* &quot;-&quot;??_);_(@_)">
                  <c:v>7</c:v>
                </c:pt>
                <c:pt idx="4" formatCode="_(* #,##0_);_(* \(#,##0\);_(* &quot;-&quot;??_);_(@_)">
                  <c:v>5</c:v>
                </c:pt>
                <c:pt idx="5" formatCode="0">
                  <c:v>9</c:v>
                </c:pt>
              </c:numCache>
            </c:numRef>
          </c:val>
        </c:ser>
        <c:ser>
          <c:idx val="4"/>
          <c:order val="4"/>
          <c:tx>
            <c:strRef>
              <c:f>Sheet1!$F$1</c:f>
              <c:strCache>
                <c:ptCount val="1"/>
                <c:pt idx="0">
                  <c:v>USA</c:v>
                </c:pt>
              </c:strCache>
            </c:strRef>
          </c:tx>
          <c:spPr>
            <a:solidFill>
              <a:schemeClr val="bg1">
                <a:lumMod val="50000"/>
              </a:schemeClr>
            </a:solidFill>
          </c:spPr>
          <c:dLbls>
            <c:dLbl>
              <c:idx val="1"/>
              <c:layout>
                <c:manualLayout>
                  <c:x val="-8.6334166435770243E-2"/>
                  <c:y val="0"/>
                </c:manualLayout>
              </c:layout>
              <c:dLblPos val="ctr"/>
              <c:showVal val="1"/>
              <c:extLst>
                <c:ext xmlns:c15="http://schemas.microsoft.com/office/drawing/2012/chart" uri="{CE6537A1-D6FC-4f65-9D91-7224C49458BB}">
                  <c15:layout/>
                </c:ext>
              </c:extLst>
            </c:dLbl>
            <c:dLbl>
              <c:idx val="2"/>
              <c:layout>
                <c:manualLayout>
                  <c:x val="-2.0839281553461795E-2"/>
                  <c:y val="4.5439989695498402E-3"/>
                </c:manualLayout>
              </c:layout>
              <c:dLblPos val="ctr"/>
              <c:showVal val="1"/>
            </c:dLbl>
            <c:spPr>
              <a:noFill/>
              <a:ln>
                <a:noFill/>
              </a:ln>
              <a:effectLst/>
            </c:spPr>
            <c:txPr>
              <a:bodyPr/>
              <a:lstStyle/>
              <a:p>
                <a:pPr>
                  <a:defRPr sz="1100"/>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Sheet1!$F$2:$F$7</c:f>
              <c:numCache>
                <c:formatCode>0</c:formatCode>
                <c:ptCount val="6"/>
                <c:pt idx="1">
                  <c:v>1</c:v>
                </c:pt>
                <c:pt idx="2">
                  <c:v>2</c:v>
                </c:pt>
                <c:pt idx="3">
                  <c:v>5</c:v>
                </c:pt>
                <c:pt idx="4" formatCode="_(* #,##0_);_(* \(#,##0\);_(* &quot;-&quot;??_);_(@_)">
                  <c:v>5</c:v>
                </c:pt>
                <c:pt idx="5">
                  <c:v>6</c:v>
                </c:pt>
              </c:numCache>
            </c:numRef>
          </c:val>
        </c:ser>
        <c:ser>
          <c:idx val="5"/>
          <c:order val="5"/>
          <c:tx>
            <c:strRef>
              <c:f>Sheet1!$G$1</c:f>
              <c:strCache>
                <c:ptCount val="1"/>
                <c:pt idx="0">
                  <c:v>Others</c:v>
                </c:pt>
              </c:strCache>
            </c:strRef>
          </c:tx>
          <c:dLbls>
            <c:dLbl>
              <c:idx val="1"/>
              <c:layout>
                <c:manualLayout>
                  <c:x val="0"/>
                  <c:y val="-1.6073106054973186E-2"/>
                </c:manualLayout>
              </c:layout>
              <c:spPr>
                <a:noFill/>
                <a:ln>
                  <a:noFill/>
                </a:ln>
                <a:effectLst/>
              </c:spPr>
              <c:txPr>
                <a:bodyPr/>
                <a:lstStyle/>
                <a:p>
                  <a:pPr>
                    <a:defRPr sz="1100" b="0">
                      <a:solidFill>
                        <a:schemeClr val="tx1"/>
                      </a:solidFill>
                    </a:defRPr>
                  </a:pPr>
                  <a:endParaRPr lang="en-US"/>
                </a:p>
              </c:txPr>
              <c:dLblPos val="ctr"/>
              <c:showVal val="1"/>
              <c:extLst>
                <c:ext xmlns:c15="http://schemas.microsoft.com/office/drawing/2012/chart" uri="{CE6537A1-D6FC-4f65-9D91-7224C49458BB}">
                  <c15:layout/>
                </c:ext>
              </c:extLst>
            </c:dLbl>
            <c:spPr>
              <a:noFill/>
              <a:ln>
                <a:noFill/>
              </a:ln>
              <a:effectLst/>
            </c:spPr>
            <c:txPr>
              <a:bodyPr/>
              <a:lstStyle/>
              <a:p>
                <a:pPr>
                  <a:defRPr sz="1100" b="1">
                    <a:solidFill>
                      <a:schemeClr val="bg1"/>
                    </a:solidFill>
                  </a:defRPr>
                </a:pPr>
                <a:endParaRPr lang="en-US"/>
              </a:p>
            </c:txPr>
            <c:dLblPos val="ctr"/>
            <c:showVal val="1"/>
            <c:extLst>
              <c:ext xmlns:c15="http://schemas.microsoft.com/office/drawing/2012/chart" uri="{CE6537A1-D6FC-4f65-9D91-7224C49458BB}">
                <c15:layout/>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Sheet1!$G$2:$G$7</c:f>
              <c:numCache>
                <c:formatCode>0</c:formatCode>
                <c:ptCount val="6"/>
                <c:pt idx="1">
                  <c:v>1</c:v>
                </c:pt>
                <c:pt idx="2">
                  <c:v>9.2000000000000011</c:v>
                </c:pt>
                <c:pt idx="3">
                  <c:v>12.8</c:v>
                </c:pt>
                <c:pt idx="4">
                  <c:v>21.799999999999986</c:v>
                </c:pt>
                <c:pt idx="5">
                  <c:v>46.029590000000013</c:v>
                </c:pt>
              </c:numCache>
            </c:numRef>
          </c:val>
        </c:ser>
        <c:dLbls>
          <c:showVal val="1"/>
        </c:dLbls>
        <c:gapWidth val="60"/>
        <c:overlap val="100"/>
        <c:axId val="68802816"/>
        <c:axId val="69677056"/>
      </c:barChart>
      <c:catAx>
        <c:axId val="68802816"/>
        <c:scaling>
          <c:orientation val="minMax"/>
        </c:scaling>
        <c:axPos val="b"/>
        <c:numFmt formatCode="General" sourceLinked="1"/>
        <c:tickLblPos val="nextTo"/>
        <c:spPr>
          <a:ln>
            <a:solidFill>
              <a:schemeClr val="tx1"/>
            </a:solidFill>
          </a:ln>
        </c:spPr>
        <c:txPr>
          <a:bodyPr/>
          <a:lstStyle/>
          <a:p>
            <a:pPr>
              <a:defRPr sz="1400"/>
            </a:pPr>
            <a:endParaRPr lang="en-US"/>
          </a:p>
        </c:txPr>
        <c:crossAx val="69677056"/>
        <c:crosses val="autoZero"/>
        <c:auto val="1"/>
        <c:lblAlgn val="ctr"/>
        <c:lblOffset val="100"/>
      </c:catAx>
      <c:valAx>
        <c:axId val="69677056"/>
        <c:scaling>
          <c:orientation val="minMax"/>
        </c:scaling>
        <c:axPos val="l"/>
        <c:numFmt formatCode="_(* #,##0_);_(* \(#,##0\);_(* &quot;-&quot;??_);_(@_)" sourceLinked="1"/>
        <c:tickLblPos val="nextTo"/>
        <c:spPr>
          <a:ln>
            <a:solidFill>
              <a:schemeClr val="tx1"/>
            </a:solidFill>
          </a:ln>
        </c:spPr>
        <c:txPr>
          <a:bodyPr/>
          <a:lstStyle/>
          <a:p>
            <a:pPr>
              <a:defRPr sz="1400"/>
            </a:pPr>
            <a:endParaRPr lang="en-US"/>
          </a:p>
        </c:txPr>
        <c:crossAx val="68802816"/>
        <c:crosses val="autoZero"/>
        <c:crossBetween val="between"/>
      </c:valAx>
    </c:plotArea>
    <c:legend>
      <c:legendPos val="t"/>
      <c:layout>
        <c:manualLayout>
          <c:xMode val="edge"/>
          <c:yMode val="edge"/>
          <c:x val="7.6361754930696024E-2"/>
          <c:y val="2.1555985304834292E-3"/>
          <c:w val="0.89999981246990801"/>
          <c:h val="7.2662146158322033E-2"/>
        </c:manualLayout>
      </c:layout>
      <c:txPr>
        <a:bodyPr/>
        <a:lstStyle/>
        <a:p>
          <a:pPr>
            <a:defRPr sz="1400"/>
          </a:pPr>
          <a:endParaRPr lang="en-US"/>
        </a:p>
      </c:txPr>
    </c:legend>
    <c:plotVisOnly val="1"/>
    <c:dispBlanksAs val="gap"/>
  </c:chart>
  <c:txPr>
    <a:bodyPr/>
    <a:lstStyle/>
    <a:p>
      <a:pPr>
        <a:defRPr sz="1800"/>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n-MY"/>
  <c:chart>
    <c:autoTitleDeleted val="1"/>
    <c:plotArea>
      <c:layout>
        <c:manualLayout>
          <c:layoutTarget val="inner"/>
          <c:xMode val="edge"/>
          <c:yMode val="edge"/>
          <c:x val="0.5009503499562552"/>
          <c:y val="9.6491228070175433E-2"/>
          <c:w val="0.29473724672075075"/>
          <c:h val="0.81239751464709598"/>
        </c:manualLayout>
      </c:layout>
      <c:barChart>
        <c:barDir val="bar"/>
        <c:grouping val="clustered"/>
        <c:ser>
          <c:idx val="0"/>
          <c:order val="0"/>
          <c:tx>
            <c:strRef>
              <c:f>Sheet1!$B$1</c:f>
              <c:strCache>
                <c:ptCount val="1"/>
                <c:pt idx="0">
                  <c:v>Series 1</c:v>
                </c:pt>
              </c:strCache>
            </c:strRef>
          </c:tx>
          <c:spPr>
            <a:solidFill>
              <a:srgbClr val="892035"/>
            </a:solidFill>
          </c:spPr>
          <c:dLbls>
            <c:txPr>
              <a:bodyPr/>
              <a:lstStyle/>
              <a:p>
                <a:pPr>
                  <a:defRPr sz="700"/>
                </a:pPr>
                <a:endParaRPr lang="en-US"/>
              </a:p>
            </c:txPr>
            <c:dLblPos val="outEnd"/>
            <c:showVal val="1"/>
          </c:dLbls>
          <c:cat>
            <c:strRef>
              <c:f>Sheet1!$A$2:$A$6</c:f>
              <c:strCache>
                <c:ptCount val="5"/>
                <c:pt idx="0">
                  <c:v>Indonesia</c:v>
                </c:pt>
                <c:pt idx="1">
                  <c:v>Europe</c:v>
                </c:pt>
                <c:pt idx="2">
                  <c:v>United States</c:v>
                </c:pt>
                <c:pt idx="3">
                  <c:v>Asia</c:v>
                </c:pt>
                <c:pt idx="4">
                  <c:v>Islamic</c:v>
                </c:pt>
              </c:strCache>
            </c:strRef>
          </c:cat>
          <c:val>
            <c:numRef>
              <c:f>Sheet1!$B$2:$B$6</c:f>
              <c:numCache>
                <c:formatCode>0%</c:formatCode>
                <c:ptCount val="5"/>
                <c:pt idx="0">
                  <c:v>0.1</c:v>
                </c:pt>
                <c:pt idx="1">
                  <c:v>0.15000000000000002</c:v>
                </c:pt>
                <c:pt idx="2">
                  <c:v>0.18000000000000002</c:v>
                </c:pt>
                <c:pt idx="3">
                  <c:v>0.25</c:v>
                </c:pt>
                <c:pt idx="4">
                  <c:v>0.32000000000000006</c:v>
                </c:pt>
              </c:numCache>
            </c:numRef>
          </c:val>
        </c:ser>
        <c:dLbls>
          <c:showVal val="1"/>
        </c:dLbls>
        <c:axId val="125059840"/>
        <c:axId val="125061376"/>
      </c:barChart>
      <c:catAx>
        <c:axId val="125059840"/>
        <c:scaling>
          <c:orientation val="minMax"/>
        </c:scaling>
        <c:axPos val="l"/>
        <c:tickLblPos val="nextTo"/>
        <c:txPr>
          <a:bodyPr/>
          <a:lstStyle/>
          <a:p>
            <a:pPr marL="0" marR="0" lvl="0" indent="0" algn="l" defTabSz="914400" rtl="0" eaLnBrk="1" fontAlgn="base" latinLnBrk="0" hangingPunct="1">
              <a:lnSpc>
                <a:spcPct val="100000"/>
              </a:lnSpc>
              <a:spcBef>
                <a:spcPct val="0"/>
              </a:spcBef>
              <a:spcAft>
                <a:spcPct val="0"/>
              </a:spcAft>
              <a:buClrTx/>
              <a:buSzTx/>
              <a:buFontTx/>
              <a:buNone/>
              <a:tabLst/>
              <a:defRPr kumimoji="0" lang="en-US" sz="700" b="0" i="0" u="none" strike="noStrike" kern="1200" cap="none" normalizeH="0" baseline="0">
                <a:ln>
                  <a:noFill/>
                </a:ln>
                <a:solidFill>
                  <a:schemeClr val="tx1"/>
                </a:solidFill>
                <a:effectLst/>
                <a:latin typeface="Calibri" pitchFamily="34" charset="0"/>
                <a:ea typeface="MS PGothic" pitchFamily="34" charset="-128"/>
                <a:cs typeface="Arial" pitchFamily="34" charset="0"/>
              </a:defRPr>
            </a:pPr>
            <a:endParaRPr lang="en-US"/>
          </a:p>
        </c:txPr>
        <c:crossAx val="125061376"/>
        <c:crosses val="autoZero"/>
        <c:auto val="1"/>
        <c:lblAlgn val="ctr"/>
        <c:lblOffset val="100"/>
      </c:catAx>
      <c:valAx>
        <c:axId val="125061376"/>
        <c:scaling>
          <c:orientation val="minMax"/>
        </c:scaling>
        <c:delete val="1"/>
        <c:axPos val="b"/>
        <c:numFmt formatCode="0%" sourceLinked="1"/>
        <c:tickLblPos val="none"/>
        <c:crossAx val="125059840"/>
        <c:crosses val="autoZero"/>
        <c:crossBetween val="between"/>
      </c:valAx>
      <c:spPr>
        <a:noFill/>
        <a:ln w="25400">
          <a:noFill/>
        </a:ln>
      </c:spPr>
    </c:plotArea>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MY"/>
  <c:chart>
    <c:autoTitleDeleted val="1"/>
    <c:plotArea>
      <c:layout>
        <c:manualLayout>
          <c:layoutTarget val="inner"/>
          <c:xMode val="edge"/>
          <c:yMode val="edge"/>
          <c:x val="0.5009503499562552"/>
          <c:y val="9.6491228070175433E-2"/>
          <c:w val="0.44185642098134337"/>
          <c:h val="0.80701754385964897"/>
        </c:manualLayout>
      </c:layout>
      <c:barChart>
        <c:barDir val="bar"/>
        <c:grouping val="clustered"/>
        <c:ser>
          <c:idx val="0"/>
          <c:order val="0"/>
          <c:tx>
            <c:strRef>
              <c:f>Sheet1!$B$1</c:f>
              <c:strCache>
                <c:ptCount val="1"/>
                <c:pt idx="0">
                  <c:v>Series 1</c:v>
                </c:pt>
              </c:strCache>
            </c:strRef>
          </c:tx>
          <c:spPr>
            <a:solidFill>
              <a:srgbClr val="892035"/>
            </a:solidFill>
          </c:spPr>
          <c:dLbls>
            <c:txPr>
              <a:bodyPr/>
              <a:lstStyle/>
              <a:p>
                <a:pPr>
                  <a:defRPr sz="700"/>
                </a:pPr>
                <a:endParaRPr lang="en-US"/>
              </a:p>
            </c:txPr>
            <c:dLblPos val="outEnd"/>
            <c:showVal val="1"/>
          </c:dLbls>
          <c:cat>
            <c:strRef>
              <c:f>Sheet1!$A$2:$A$6</c:f>
              <c:strCache>
                <c:ptCount val="5"/>
                <c:pt idx="0">
                  <c:v>Indonesia</c:v>
                </c:pt>
                <c:pt idx="1">
                  <c:v>Asia</c:v>
                </c:pt>
                <c:pt idx="2">
                  <c:v>United States</c:v>
                </c:pt>
                <c:pt idx="3">
                  <c:v>Islamic</c:v>
                </c:pt>
                <c:pt idx="4">
                  <c:v>Europe</c:v>
                </c:pt>
              </c:strCache>
            </c:strRef>
          </c:cat>
          <c:val>
            <c:numRef>
              <c:f>Sheet1!$B$2:$B$6</c:f>
              <c:numCache>
                <c:formatCode>0%</c:formatCode>
                <c:ptCount val="5"/>
                <c:pt idx="0">
                  <c:v>0.1</c:v>
                </c:pt>
                <c:pt idx="1">
                  <c:v>0.12000000000000001</c:v>
                </c:pt>
                <c:pt idx="2">
                  <c:v>0.22</c:v>
                </c:pt>
                <c:pt idx="3">
                  <c:v>0.24000000000000002</c:v>
                </c:pt>
                <c:pt idx="4">
                  <c:v>0.32000000000000006</c:v>
                </c:pt>
              </c:numCache>
            </c:numRef>
          </c:val>
        </c:ser>
        <c:dLbls>
          <c:showVal val="1"/>
        </c:dLbls>
        <c:axId val="124996992"/>
        <c:axId val="124998784"/>
      </c:barChart>
      <c:catAx>
        <c:axId val="124996992"/>
        <c:scaling>
          <c:orientation val="minMax"/>
        </c:scaling>
        <c:axPos val="l"/>
        <c:tickLblPos val="nextTo"/>
        <c:txPr>
          <a:bodyPr/>
          <a:lstStyle/>
          <a:p>
            <a:pPr marL="0" marR="0" lvl="0" indent="0" algn="l" defTabSz="914400" rtl="0" eaLnBrk="1" fontAlgn="base" latinLnBrk="0" hangingPunct="1">
              <a:lnSpc>
                <a:spcPct val="100000"/>
              </a:lnSpc>
              <a:spcBef>
                <a:spcPct val="0"/>
              </a:spcBef>
              <a:spcAft>
                <a:spcPct val="0"/>
              </a:spcAft>
              <a:buClrTx/>
              <a:buSzTx/>
              <a:buFontTx/>
              <a:buNone/>
              <a:tabLst/>
              <a:defRPr kumimoji="0" lang="en-US" sz="700" b="0" i="0" u="none" strike="noStrike" kern="1200" cap="none" normalizeH="0" baseline="0">
                <a:ln>
                  <a:noFill/>
                </a:ln>
                <a:solidFill>
                  <a:schemeClr val="tx1"/>
                </a:solidFill>
                <a:effectLst/>
                <a:latin typeface="Calibri" pitchFamily="34" charset="0"/>
                <a:ea typeface="MS PGothic" pitchFamily="34" charset="-128"/>
                <a:cs typeface="Arial" pitchFamily="34" charset="0"/>
              </a:defRPr>
            </a:pPr>
            <a:endParaRPr lang="en-US"/>
          </a:p>
        </c:txPr>
        <c:crossAx val="124998784"/>
        <c:crosses val="autoZero"/>
        <c:auto val="1"/>
        <c:lblAlgn val="ctr"/>
        <c:lblOffset val="100"/>
      </c:catAx>
      <c:valAx>
        <c:axId val="124998784"/>
        <c:scaling>
          <c:orientation val="minMax"/>
        </c:scaling>
        <c:delete val="1"/>
        <c:axPos val="b"/>
        <c:numFmt formatCode="0%" sourceLinked="1"/>
        <c:tickLblPos val="none"/>
        <c:crossAx val="124996992"/>
        <c:crosses val="autoZero"/>
        <c:crossBetween val="between"/>
      </c:valAx>
      <c:spPr>
        <a:noFill/>
        <a:ln w="25400">
          <a:noFill/>
        </a:ln>
      </c:spPr>
    </c:plotArea>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MY"/>
  <c:chart>
    <c:autoTitleDeleted val="1"/>
    <c:plotArea>
      <c:layout>
        <c:manualLayout>
          <c:layoutTarget val="inner"/>
          <c:xMode val="edge"/>
          <c:yMode val="edge"/>
          <c:x val="0.5009503499562552"/>
          <c:y val="9.6491228070175433E-2"/>
          <c:w val="0.44185642098134337"/>
          <c:h val="0.80701754385964897"/>
        </c:manualLayout>
      </c:layout>
      <c:barChart>
        <c:barDir val="bar"/>
        <c:grouping val="clustered"/>
        <c:ser>
          <c:idx val="0"/>
          <c:order val="0"/>
          <c:tx>
            <c:strRef>
              <c:f>Sheet1!$B$1</c:f>
              <c:strCache>
                <c:ptCount val="1"/>
                <c:pt idx="0">
                  <c:v>Series 1</c:v>
                </c:pt>
              </c:strCache>
            </c:strRef>
          </c:tx>
          <c:spPr>
            <a:solidFill>
              <a:srgbClr val="892035"/>
            </a:solidFill>
          </c:spPr>
          <c:dLbls>
            <c:txPr>
              <a:bodyPr/>
              <a:lstStyle/>
              <a:p>
                <a:pPr>
                  <a:defRPr sz="700"/>
                </a:pPr>
                <a:endParaRPr lang="en-US"/>
              </a:p>
            </c:txPr>
            <c:dLblPos val="outEnd"/>
            <c:showVal val="1"/>
          </c:dLbls>
          <c:cat>
            <c:strRef>
              <c:f>Sheet1!$A$2:$A$6</c:f>
              <c:strCache>
                <c:ptCount val="5"/>
                <c:pt idx="0">
                  <c:v>PB</c:v>
                </c:pt>
                <c:pt idx="1">
                  <c:v>Ins/Pension</c:v>
                </c:pt>
                <c:pt idx="2">
                  <c:v>Central Banks/SWF</c:v>
                </c:pt>
                <c:pt idx="3">
                  <c:v>FM</c:v>
                </c:pt>
                <c:pt idx="4">
                  <c:v>Banks</c:v>
                </c:pt>
              </c:strCache>
            </c:strRef>
          </c:cat>
          <c:val>
            <c:numRef>
              <c:f>Sheet1!$B$2:$B$6</c:f>
              <c:numCache>
                <c:formatCode>0%</c:formatCode>
                <c:ptCount val="5"/>
                <c:pt idx="0">
                  <c:v>1.0000000000000002E-2</c:v>
                </c:pt>
                <c:pt idx="1">
                  <c:v>0.1</c:v>
                </c:pt>
                <c:pt idx="2">
                  <c:v>0.2</c:v>
                </c:pt>
                <c:pt idx="3">
                  <c:v>0.29000000000000004</c:v>
                </c:pt>
                <c:pt idx="4">
                  <c:v>0.4</c:v>
                </c:pt>
              </c:numCache>
            </c:numRef>
          </c:val>
        </c:ser>
        <c:dLbls>
          <c:showVal val="1"/>
        </c:dLbls>
        <c:axId val="125068032"/>
        <c:axId val="125069568"/>
      </c:barChart>
      <c:catAx>
        <c:axId val="125068032"/>
        <c:scaling>
          <c:orientation val="minMax"/>
        </c:scaling>
        <c:axPos val="l"/>
        <c:tickLblPos val="nextTo"/>
        <c:txPr>
          <a:bodyPr/>
          <a:lstStyle/>
          <a:p>
            <a:pPr marL="0" marR="0" lvl="0" indent="0" algn="l" defTabSz="914400" rtl="0" eaLnBrk="1" fontAlgn="base" latinLnBrk="0" hangingPunct="1">
              <a:lnSpc>
                <a:spcPct val="100000"/>
              </a:lnSpc>
              <a:spcBef>
                <a:spcPct val="0"/>
              </a:spcBef>
              <a:spcAft>
                <a:spcPct val="0"/>
              </a:spcAft>
              <a:buClrTx/>
              <a:buSzTx/>
              <a:buFontTx/>
              <a:buNone/>
              <a:tabLst/>
              <a:defRPr kumimoji="0" lang="en-US" sz="600" b="0" i="0" u="none" strike="noStrike" kern="1200" cap="none" normalizeH="0" baseline="0">
                <a:ln>
                  <a:noFill/>
                </a:ln>
                <a:solidFill>
                  <a:schemeClr val="tx1"/>
                </a:solidFill>
                <a:effectLst/>
                <a:latin typeface="Calibri" pitchFamily="34" charset="0"/>
                <a:ea typeface="MS PGothic" pitchFamily="34" charset="-128"/>
                <a:cs typeface="Arial" pitchFamily="34" charset="0"/>
              </a:defRPr>
            </a:pPr>
            <a:endParaRPr lang="en-US"/>
          </a:p>
        </c:txPr>
        <c:crossAx val="125069568"/>
        <c:crosses val="autoZero"/>
        <c:auto val="1"/>
        <c:lblAlgn val="ctr"/>
        <c:lblOffset val="100"/>
      </c:catAx>
      <c:valAx>
        <c:axId val="125069568"/>
        <c:scaling>
          <c:orientation val="minMax"/>
        </c:scaling>
        <c:delete val="1"/>
        <c:axPos val="b"/>
        <c:numFmt formatCode="0%" sourceLinked="1"/>
        <c:tickLblPos val="none"/>
        <c:crossAx val="125068032"/>
        <c:crosses val="autoZero"/>
        <c:crossBetween val="between"/>
      </c:valAx>
      <c:spPr>
        <a:noFill/>
        <a:ln w="25400">
          <a:noFill/>
        </a:ln>
      </c:spPr>
    </c:plotArea>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MY"/>
  <c:chart>
    <c:autoTitleDeleted val="1"/>
    <c:plotArea>
      <c:layout>
        <c:manualLayout>
          <c:layoutTarget val="inner"/>
          <c:xMode val="edge"/>
          <c:yMode val="edge"/>
          <c:x val="0.5009503499562552"/>
          <c:y val="9.6491228070175433E-2"/>
          <c:w val="0.44185642098134337"/>
          <c:h val="0.80701754385964897"/>
        </c:manualLayout>
      </c:layout>
      <c:barChart>
        <c:barDir val="bar"/>
        <c:grouping val="clustered"/>
        <c:ser>
          <c:idx val="0"/>
          <c:order val="0"/>
          <c:tx>
            <c:strRef>
              <c:f>Sheet1!$B$1</c:f>
              <c:strCache>
                <c:ptCount val="1"/>
                <c:pt idx="0">
                  <c:v>Series 1</c:v>
                </c:pt>
              </c:strCache>
            </c:strRef>
          </c:tx>
          <c:spPr>
            <a:solidFill>
              <a:srgbClr val="892035"/>
            </a:solidFill>
          </c:spPr>
          <c:dLbls>
            <c:dLbl>
              <c:idx val="3"/>
              <c:layout>
                <c:manualLayout>
                  <c:x val="-1.5336460200074386E-2"/>
                  <c:y val="2.5641025641025647E-2"/>
                </c:manualLayout>
              </c:layout>
              <c:dLblPos val="outEnd"/>
              <c:showVal val="1"/>
            </c:dLbl>
            <c:dLbl>
              <c:idx val="4"/>
              <c:layout>
                <c:manualLayout>
                  <c:x val="0"/>
                  <c:y val="3.8461538461538464E-2"/>
                </c:manualLayout>
              </c:layout>
              <c:dLblPos val="outEnd"/>
              <c:showVal val="1"/>
            </c:dLbl>
            <c:txPr>
              <a:bodyPr/>
              <a:lstStyle/>
              <a:p>
                <a:pPr>
                  <a:defRPr sz="700"/>
                </a:pPr>
                <a:endParaRPr lang="en-US"/>
              </a:p>
            </c:txPr>
            <c:dLblPos val="outEnd"/>
            <c:showVal val="1"/>
          </c:dLbls>
          <c:cat>
            <c:strRef>
              <c:f>Sheet1!$A$2:$A$6</c:f>
              <c:strCache>
                <c:ptCount val="5"/>
                <c:pt idx="0">
                  <c:v>PB</c:v>
                </c:pt>
                <c:pt idx="1">
                  <c:v>Ins/Pension</c:v>
                </c:pt>
                <c:pt idx="2">
                  <c:v>Central Banks/SWF</c:v>
                </c:pt>
                <c:pt idx="3">
                  <c:v>Banks</c:v>
                </c:pt>
                <c:pt idx="4">
                  <c:v>FM</c:v>
                </c:pt>
              </c:strCache>
            </c:strRef>
          </c:cat>
          <c:val>
            <c:numRef>
              <c:f>Sheet1!$B$2:$B$6</c:f>
              <c:numCache>
                <c:formatCode>0%</c:formatCode>
                <c:ptCount val="5"/>
                <c:pt idx="0">
                  <c:v>1.0000000000000002E-2</c:v>
                </c:pt>
                <c:pt idx="1">
                  <c:v>6.0000000000000005E-2</c:v>
                </c:pt>
                <c:pt idx="2">
                  <c:v>7.0000000000000021E-2</c:v>
                </c:pt>
                <c:pt idx="3">
                  <c:v>0.39000000000000007</c:v>
                </c:pt>
                <c:pt idx="4">
                  <c:v>0.47000000000000003</c:v>
                </c:pt>
              </c:numCache>
            </c:numRef>
          </c:val>
        </c:ser>
        <c:dLbls>
          <c:showVal val="1"/>
        </c:dLbls>
        <c:axId val="125040512"/>
        <c:axId val="125042048"/>
      </c:barChart>
      <c:catAx>
        <c:axId val="125040512"/>
        <c:scaling>
          <c:orientation val="minMax"/>
        </c:scaling>
        <c:axPos val="l"/>
        <c:tickLblPos val="nextTo"/>
        <c:txPr>
          <a:bodyPr/>
          <a:lstStyle/>
          <a:p>
            <a:pPr marL="0" marR="0" lvl="0" indent="0" algn="l" defTabSz="914400" rtl="0" eaLnBrk="1" fontAlgn="base" latinLnBrk="0" hangingPunct="1">
              <a:lnSpc>
                <a:spcPct val="100000"/>
              </a:lnSpc>
              <a:spcBef>
                <a:spcPct val="0"/>
              </a:spcBef>
              <a:spcAft>
                <a:spcPct val="0"/>
              </a:spcAft>
              <a:buClrTx/>
              <a:buSzTx/>
              <a:buFontTx/>
              <a:buNone/>
              <a:tabLst/>
              <a:defRPr kumimoji="0" lang="en-US" sz="600" b="0" i="0" u="none" strike="noStrike" kern="1200" cap="none" normalizeH="0" baseline="0">
                <a:ln>
                  <a:noFill/>
                </a:ln>
                <a:solidFill>
                  <a:schemeClr val="tx1"/>
                </a:solidFill>
                <a:effectLst/>
                <a:latin typeface="Calibri" pitchFamily="34" charset="0"/>
                <a:ea typeface="MS PGothic" pitchFamily="34" charset="-128"/>
                <a:cs typeface="Arial" pitchFamily="34" charset="0"/>
              </a:defRPr>
            </a:pPr>
            <a:endParaRPr lang="en-US"/>
          </a:p>
        </c:txPr>
        <c:crossAx val="125042048"/>
        <c:crosses val="autoZero"/>
        <c:auto val="1"/>
        <c:lblAlgn val="ctr"/>
        <c:lblOffset val="100"/>
      </c:catAx>
      <c:valAx>
        <c:axId val="125042048"/>
        <c:scaling>
          <c:orientation val="minMax"/>
        </c:scaling>
        <c:delete val="1"/>
        <c:axPos val="b"/>
        <c:numFmt formatCode="0%" sourceLinked="1"/>
        <c:tickLblPos val="none"/>
        <c:crossAx val="125040512"/>
        <c:crosses val="autoZero"/>
        <c:crossBetween val="between"/>
      </c:valAx>
      <c:spPr>
        <a:noFill/>
        <a:ln w="25400">
          <a:noFill/>
        </a:ln>
      </c:spPr>
    </c:plotArea>
    <c:plotVisOnly val="1"/>
    <c:dispBlanksAs val="gap"/>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0.23667</cdr:x>
      <cdr:y>0.82429</cdr:y>
    </cdr:from>
    <cdr:to>
      <cdr:x>0.2681</cdr:x>
      <cdr:y>0.82603</cdr:y>
    </cdr:to>
    <cdr:cxnSp macro="">
      <cdr:nvCxnSpPr>
        <cdr:cNvPr id="7" name="Straight Arrow Connector 6"/>
        <cdr:cNvCxnSpPr/>
      </cdr:nvCxnSpPr>
      <cdr:spPr>
        <a:xfrm xmlns:a="http://schemas.openxmlformats.org/drawingml/2006/main" flipV="1">
          <a:off x="1009648" y="2605223"/>
          <a:ext cx="134051" cy="5480"/>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0.38999</cdr:x>
      <cdr:y>0.69175</cdr:y>
    </cdr:from>
    <cdr:to>
      <cdr:x>0.42142</cdr:x>
      <cdr:y>0.69349</cdr:y>
    </cdr:to>
    <cdr:cxnSp macro="">
      <cdr:nvCxnSpPr>
        <cdr:cNvPr id="10" name="Straight Arrow Connector 9"/>
        <cdr:cNvCxnSpPr/>
      </cdr:nvCxnSpPr>
      <cdr:spPr>
        <a:xfrm xmlns:a="http://schemas.openxmlformats.org/drawingml/2006/main" flipV="1">
          <a:off x="1663698" y="2186325"/>
          <a:ext cx="134051" cy="5480"/>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0.54601</cdr:x>
      <cdr:y>0.67168</cdr:y>
    </cdr:from>
    <cdr:to>
      <cdr:x>0.57744</cdr:x>
      <cdr:y>0.67341</cdr:y>
    </cdr:to>
    <cdr:cxnSp macro="">
      <cdr:nvCxnSpPr>
        <cdr:cNvPr id="11" name="Straight Arrow Connector 10"/>
        <cdr:cNvCxnSpPr/>
      </cdr:nvCxnSpPr>
      <cdr:spPr>
        <a:xfrm xmlns:a="http://schemas.openxmlformats.org/drawingml/2006/main" flipV="1">
          <a:off x="2329290" y="2122885"/>
          <a:ext cx="134051" cy="5480"/>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0.69122</cdr:x>
      <cdr:y>0.41443</cdr:y>
    </cdr:from>
    <cdr:to>
      <cdr:x>0.72264</cdr:x>
      <cdr:y>0.41616</cdr:y>
    </cdr:to>
    <cdr:cxnSp macro="">
      <cdr:nvCxnSpPr>
        <cdr:cNvPr id="12" name="Straight Arrow Connector 11"/>
        <cdr:cNvCxnSpPr/>
      </cdr:nvCxnSpPr>
      <cdr:spPr>
        <a:xfrm xmlns:a="http://schemas.openxmlformats.org/drawingml/2006/main" flipV="1">
          <a:off x="2948734" y="1309823"/>
          <a:ext cx="134051" cy="5480"/>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0.24793</cdr:x>
      <cdr:y>0.83837</cdr:y>
    </cdr:from>
    <cdr:to>
      <cdr:x>0.27936</cdr:x>
      <cdr:y>0.84011</cdr:y>
    </cdr:to>
    <cdr:cxnSp macro="">
      <cdr:nvCxnSpPr>
        <cdr:cNvPr id="2" name="Straight Arrow Connector 1"/>
        <cdr:cNvCxnSpPr/>
      </cdr:nvCxnSpPr>
      <cdr:spPr>
        <a:xfrm xmlns:a="http://schemas.openxmlformats.org/drawingml/2006/main" flipV="1">
          <a:off x="1057647" y="2649712"/>
          <a:ext cx="134080" cy="5499"/>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823" cy="496412"/>
          </a:xfrm>
          <a:prstGeom prst="rect">
            <a:avLst/>
          </a:prstGeom>
        </p:spPr>
        <p:txBody>
          <a:bodyPr vert="horz" lIns="91349" tIns="45674" rIns="91349" bIns="45674" rtlCol="0"/>
          <a:lstStyle>
            <a:lvl1pPr algn="l">
              <a:defRPr sz="1200"/>
            </a:lvl1pPr>
          </a:lstStyle>
          <a:p>
            <a:endParaRPr lang="en-US"/>
          </a:p>
        </p:txBody>
      </p:sp>
      <p:sp>
        <p:nvSpPr>
          <p:cNvPr id="3" name="Date Placeholder 2"/>
          <p:cNvSpPr>
            <a:spLocks noGrp="1"/>
          </p:cNvSpPr>
          <p:nvPr>
            <p:ph type="dt" idx="1"/>
          </p:nvPr>
        </p:nvSpPr>
        <p:spPr>
          <a:xfrm>
            <a:off x="3850854" y="0"/>
            <a:ext cx="2946823" cy="496412"/>
          </a:xfrm>
          <a:prstGeom prst="rect">
            <a:avLst/>
          </a:prstGeom>
        </p:spPr>
        <p:txBody>
          <a:bodyPr vert="horz" lIns="91349" tIns="45674" rIns="91349" bIns="45674" rtlCol="0"/>
          <a:lstStyle>
            <a:lvl1pPr algn="r">
              <a:defRPr sz="1200"/>
            </a:lvl1pPr>
          </a:lstStyle>
          <a:p>
            <a:fld id="{8123ED8E-C1B5-4452-9887-70EB42FA1400}" type="datetimeFigureOut">
              <a:rPr lang="en-US" smtClean="0"/>
              <a:pPr/>
              <a:t>4/24/2018</a:t>
            </a:fld>
            <a:endParaRPr lang="en-US"/>
          </a:p>
        </p:txBody>
      </p:sp>
      <p:sp>
        <p:nvSpPr>
          <p:cNvPr id="4" name="Slide Image Placeholder 3"/>
          <p:cNvSpPr>
            <a:spLocks noGrp="1" noRot="1" noChangeAspect="1"/>
          </p:cNvSpPr>
          <p:nvPr>
            <p:ph type="sldImg" idx="2"/>
          </p:nvPr>
        </p:nvSpPr>
        <p:spPr>
          <a:xfrm>
            <a:off x="919163" y="746125"/>
            <a:ext cx="4962525" cy="3721100"/>
          </a:xfrm>
          <a:prstGeom prst="rect">
            <a:avLst/>
          </a:prstGeom>
          <a:noFill/>
          <a:ln w="12700">
            <a:solidFill>
              <a:prstClr val="black"/>
            </a:solidFill>
          </a:ln>
        </p:spPr>
        <p:txBody>
          <a:bodyPr vert="horz" lIns="91349" tIns="45674" rIns="91349" bIns="45674" rtlCol="0" anchor="ctr"/>
          <a:lstStyle/>
          <a:p>
            <a:endParaRPr lang="en-US"/>
          </a:p>
        </p:txBody>
      </p:sp>
      <p:sp>
        <p:nvSpPr>
          <p:cNvPr id="5" name="Notes Placeholder 4"/>
          <p:cNvSpPr>
            <a:spLocks noGrp="1"/>
          </p:cNvSpPr>
          <p:nvPr>
            <p:ph type="body" sz="quarter" idx="3"/>
          </p:nvPr>
        </p:nvSpPr>
        <p:spPr>
          <a:xfrm>
            <a:off x="680403" y="4716701"/>
            <a:ext cx="5438458" cy="4467702"/>
          </a:xfrm>
          <a:prstGeom prst="rect">
            <a:avLst/>
          </a:prstGeom>
        </p:spPr>
        <p:txBody>
          <a:bodyPr vert="horz" lIns="91349" tIns="45674" rIns="91349" bIns="4567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1816"/>
            <a:ext cx="2946823" cy="496411"/>
          </a:xfrm>
          <a:prstGeom prst="rect">
            <a:avLst/>
          </a:prstGeom>
        </p:spPr>
        <p:txBody>
          <a:bodyPr vert="horz" lIns="91349" tIns="45674" rIns="91349" bIns="45674" rtlCol="0" anchor="b"/>
          <a:lstStyle>
            <a:lvl1pPr algn="l">
              <a:defRPr sz="1200"/>
            </a:lvl1pPr>
          </a:lstStyle>
          <a:p>
            <a:endParaRPr lang="en-US"/>
          </a:p>
        </p:txBody>
      </p:sp>
      <p:sp>
        <p:nvSpPr>
          <p:cNvPr id="7" name="Slide Number Placeholder 6"/>
          <p:cNvSpPr>
            <a:spLocks noGrp="1"/>
          </p:cNvSpPr>
          <p:nvPr>
            <p:ph type="sldNum" sz="quarter" idx="5"/>
          </p:nvPr>
        </p:nvSpPr>
        <p:spPr>
          <a:xfrm>
            <a:off x="3850854" y="9431816"/>
            <a:ext cx="2946823" cy="496411"/>
          </a:xfrm>
          <a:prstGeom prst="rect">
            <a:avLst/>
          </a:prstGeom>
        </p:spPr>
        <p:txBody>
          <a:bodyPr vert="horz" lIns="91349" tIns="45674" rIns="91349" bIns="45674" rtlCol="0" anchor="b"/>
          <a:lstStyle>
            <a:lvl1pPr algn="r">
              <a:defRPr sz="1200"/>
            </a:lvl1pPr>
          </a:lstStyle>
          <a:p>
            <a:fld id="{B95DB6D7-AEDE-4B08-982D-3638462FBCB8}" type="slidenum">
              <a:rPr lang="en-US" smtClean="0"/>
              <a:pPr/>
              <a:t>‹#›</a:t>
            </a:fld>
            <a:endParaRPr lang="en-US"/>
          </a:p>
        </p:txBody>
      </p:sp>
    </p:spTree>
    <p:extLst>
      <p:ext uri="{BB962C8B-B14F-4D97-AF65-F5344CB8AC3E}">
        <p14:creationId xmlns:p14="http://schemas.microsoft.com/office/powerpoint/2010/main" xmlns="" val="1085645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AA470A02-C05E-424B-839B-7984B91C8861}" type="slidenum">
              <a:rPr lang="en-US" smtClean="0"/>
              <a:pPr/>
              <a:t>1</a:t>
            </a:fld>
            <a:endParaRPr lang="en-US"/>
          </a:p>
        </p:txBody>
      </p:sp>
    </p:spTree>
    <p:extLst>
      <p:ext uri="{BB962C8B-B14F-4D97-AF65-F5344CB8AC3E}">
        <p14:creationId xmlns:p14="http://schemas.microsoft.com/office/powerpoint/2010/main" xmlns="" val="119906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3_Title Slide">
    <p:spTree>
      <p:nvGrpSpPr>
        <p:cNvPr id="1" name=""/>
        <p:cNvGrpSpPr/>
        <p:nvPr/>
      </p:nvGrpSpPr>
      <p:grpSpPr>
        <a:xfrm>
          <a:off x="0" y="0"/>
          <a:ext cx="0" cy="0"/>
          <a:chOff x="0" y="0"/>
          <a:chExt cx="0" cy="0"/>
        </a:xfrm>
      </p:grpSpPr>
      <p:sp>
        <p:nvSpPr>
          <p:cNvPr id="2" name="Slide Number Placeholder 1"/>
          <p:cNvSpPr txBox="1">
            <a:spLocks/>
          </p:cNvSpPr>
          <p:nvPr userDrawn="1"/>
        </p:nvSpPr>
        <p:spPr bwMode="gray">
          <a:xfrm>
            <a:off x="8721970" y="6393823"/>
            <a:ext cx="351692" cy="268234"/>
          </a:xfrm>
          <a:prstGeom prst="rect">
            <a:avLst/>
          </a:prstGeom>
          <a:noFill/>
        </p:spPr>
        <p:txBody>
          <a:bodyPr vert="horz" wrap="none" lIns="0" tIns="0" rIns="0" bIns="0" rtlCol="0" anchor="ctr">
            <a:noAutofit/>
          </a:bodyPr>
          <a:lstStyle>
            <a:lvl1pPr algn="l">
              <a:defRPr sz="1000">
                <a:solidFill>
                  <a:schemeClr val="tx1"/>
                </a:solidFill>
              </a:defRPr>
            </a:lvl1pPr>
          </a:lstStyle>
          <a:p>
            <a:pPr algn="ctr" defTabSz="360000" fontAlgn="ctr">
              <a:spcBef>
                <a:spcPts val="600"/>
              </a:spcBef>
              <a:defRPr/>
            </a:pPr>
            <a:fld id="{0BB51C59-FB2D-4CED-A9A8-F0D13D28E211}" type="slidenum">
              <a:rPr lang="en-US" sz="1200" smtClean="0">
                <a:solidFill>
                  <a:srgbClr val="000000"/>
                </a:solidFill>
                <a:ea typeface="ＭＳ Ｐゴシック" pitchFamily="34" charset="-128"/>
                <a:cs typeface="Arial" charset="0"/>
              </a:rPr>
              <a:pPr algn="ctr" defTabSz="360000" fontAlgn="ctr">
                <a:spcBef>
                  <a:spcPts val="600"/>
                </a:spcBef>
                <a:defRPr/>
              </a:pPr>
              <a:t>‹#›</a:t>
            </a:fld>
            <a:endParaRPr lang="en-US" sz="1200" dirty="0">
              <a:solidFill>
                <a:srgbClr val="000000"/>
              </a:solidFill>
              <a:ea typeface="ＭＳ Ｐゴシック" pitchFamily="34" charset="-128"/>
              <a:cs typeface="Arial" charset="0"/>
            </a:endParaRPr>
          </a:p>
        </p:txBody>
      </p:sp>
    </p:spTree>
    <p:extLst>
      <p:ext uri="{BB962C8B-B14F-4D97-AF65-F5344CB8AC3E}">
        <p14:creationId xmlns:p14="http://schemas.microsoft.com/office/powerpoint/2010/main" xmlns="" val="12617725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18" name="Content Placeholder 17"/>
          <p:cNvSpPr>
            <a:spLocks noGrp="1"/>
          </p:cNvSpPr>
          <p:nvPr>
            <p:ph sz="quarter" idx="13"/>
          </p:nvPr>
        </p:nvSpPr>
        <p:spPr>
          <a:xfrm>
            <a:off x="877828" y="1219200"/>
            <a:ext cx="7360217" cy="3124200"/>
          </a:xfrm>
          <a:prstGeom prst="rect">
            <a:avLst/>
          </a:prstGeom>
        </p:spPr>
        <p:txBody>
          <a:bodyPr/>
          <a:lstStyle>
            <a:lvl1pPr>
              <a:buNone/>
              <a:defRPr sz="1400">
                <a:latin typeface="Arial Narrow" pitchFamily="34" charset="0"/>
                <a:cs typeface="Calibri" pitchFamily="34" charset="0"/>
              </a:defRPr>
            </a:lvl1pPr>
          </a:lstStyle>
          <a:p>
            <a:pPr lvl="0"/>
            <a:endParaRPr lang="en-US" dirty="0"/>
          </a:p>
        </p:txBody>
      </p:sp>
      <p:sp>
        <p:nvSpPr>
          <p:cNvPr id="20" name="Content Placeholder 19"/>
          <p:cNvSpPr>
            <a:spLocks noGrp="1"/>
          </p:cNvSpPr>
          <p:nvPr>
            <p:ph sz="quarter" idx="14"/>
          </p:nvPr>
        </p:nvSpPr>
        <p:spPr>
          <a:xfrm>
            <a:off x="886265" y="4511040"/>
            <a:ext cx="7351776" cy="1481328"/>
          </a:xfrm>
          <a:prstGeom prst="rect">
            <a:avLst/>
          </a:prstGeom>
        </p:spPr>
        <p:txBody>
          <a:bodyPr/>
          <a:lstStyle>
            <a:lvl1pPr>
              <a:buNone/>
              <a:defRPr sz="1400">
                <a:latin typeface="Arial Narrow" pitchFamily="34" charset="0"/>
                <a:cs typeface="Calibri" pitchFamily="34" charset="0"/>
              </a:defRPr>
            </a:lvl1pPr>
          </a:lstStyle>
          <a:p>
            <a:pPr lvl="0"/>
            <a:endParaRPr lang="en-US" dirty="0"/>
          </a:p>
        </p:txBody>
      </p:sp>
      <p:sp>
        <p:nvSpPr>
          <p:cNvPr id="6" name="Text Placeholder 8"/>
          <p:cNvSpPr>
            <a:spLocks noGrp="1"/>
          </p:cNvSpPr>
          <p:nvPr>
            <p:ph type="body" sz="quarter" idx="15"/>
          </p:nvPr>
        </p:nvSpPr>
        <p:spPr>
          <a:xfrm>
            <a:off x="886265" y="152400"/>
            <a:ext cx="7351776" cy="1051560"/>
          </a:xfrm>
          <a:prstGeom prst="rect">
            <a:avLst/>
          </a:prstGeom>
        </p:spPr>
        <p:txBody>
          <a:bodyPr/>
          <a:lstStyle>
            <a:lvl1pPr algn="l" rtl="0" fontAlgn="base">
              <a:lnSpc>
                <a:spcPct val="90000"/>
              </a:lnSpc>
              <a:spcBef>
                <a:spcPts val="0"/>
              </a:spcBef>
              <a:spcAft>
                <a:spcPts val="0"/>
              </a:spcAft>
              <a:buNone/>
              <a:defRPr lang="en-US" sz="2800" b="1" kern="1200" baseline="0" dirty="0">
                <a:solidFill>
                  <a:srgbClr val="892035"/>
                </a:solidFill>
                <a:latin typeface="Arial" pitchFamily="34" charset="0"/>
                <a:ea typeface="MS PGothic" pitchFamily="34" charset="-128"/>
                <a:cs typeface="+mn-cs"/>
                <a:sym typeface="Lucida Grande" charset="0"/>
              </a:defRPr>
            </a:lvl1pPr>
          </a:lstStyle>
          <a:p>
            <a:pPr lvl="0"/>
            <a:endParaRPr lang="en-US" dirty="0"/>
          </a:p>
        </p:txBody>
      </p:sp>
      <p:sp>
        <p:nvSpPr>
          <p:cNvPr id="7" name="Slide Number Placeholder 1"/>
          <p:cNvSpPr txBox="1">
            <a:spLocks/>
          </p:cNvSpPr>
          <p:nvPr userDrawn="1"/>
        </p:nvSpPr>
        <p:spPr bwMode="gray">
          <a:xfrm>
            <a:off x="8721970" y="6393823"/>
            <a:ext cx="351692" cy="268234"/>
          </a:xfrm>
          <a:prstGeom prst="rect">
            <a:avLst/>
          </a:prstGeom>
          <a:noFill/>
        </p:spPr>
        <p:txBody>
          <a:bodyPr vert="horz" wrap="none" lIns="0" tIns="0" rIns="0" bIns="0" rtlCol="0" anchor="ctr">
            <a:noAutofit/>
          </a:bodyPr>
          <a:lstStyle>
            <a:lvl1pPr algn="l">
              <a:defRPr sz="1000">
                <a:solidFill>
                  <a:schemeClr val="tx1"/>
                </a:solidFill>
              </a:defRPr>
            </a:lvl1pPr>
          </a:lstStyle>
          <a:p>
            <a:pPr algn="ctr" defTabSz="360000" fontAlgn="ctr">
              <a:spcBef>
                <a:spcPts val="600"/>
              </a:spcBef>
              <a:defRPr/>
            </a:pPr>
            <a:fld id="{0BB51C59-FB2D-4CED-A9A8-F0D13D28E211}" type="slidenum">
              <a:rPr lang="en-US" sz="1200" smtClean="0">
                <a:solidFill>
                  <a:srgbClr val="000000"/>
                </a:solidFill>
                <a:ea typeface="ＭＳ Ｐゴシック" pitchFamily="34" charset="-128"/>
                <a:cs typeface="Arial" charset="0"/>
              </a:rPr>
              <a:pPr algn="ctr" defTabSz="360000" fontAlgn="ctr">
                <a:spcBef>
                  <a:spcPts val="600"/>
                </a:spcBef>
                <a:defRPr/>
              </a:pPr>
              <a:t>‹#›</a:t>
            </a:fld>
            <a:endParaRPr lang="en-US" sz="1200" dirty="0">
              <a:solidFill>
                <a:srgbClr val="000000"/>
              </a:solidFill>
              <a:ea typeface="ＭＳ Ｐゴシック" pitchFamily="34" charset="-128"/>
              <a:cs typeface="Arial" charset="0"/>
            </a:endParaRPr>
          </a:p>
        </p:txBody>
      </p:sp>
    </p:spTree>
    <p:extLst>
      <p:ext uri="{BB962C8B-B14F-4D97-AF65-F5344CB8AC3E}">
        <p14:creationId xmlns:p14="http://schemas.microsoft.com/office/powerpoint/2010/main" xmlns="" val="331608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xmlns="" val="22972195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Text Placeholder 19"/>
          <p:cNvSpPr>
            <a:spLocks noGrp="1"/>
          </p:cNvSpPr>
          <p:nvPr>
            <p:ph type="body" sz="quarter" idx="10"/>
          </p:nvPr>
        </p:nvSpPr>
        <p:spPr>
          <a:xfrm>
            <a:off x="892419" y="254488"/>
            <a:ext cx="7372350" cy="949325"/>
          </a:xfrm>
          <a:prstGeom prst="rect">
            <a:avLst/>
          </a:prstGeom>
        </p:spPr>
        <p:txBody>
          <a:bodyPr lIns="91436" tIns="45717" rIns="91436" bIns="45717">
            <a:noAutofit/>
          </a:bodyPr>
          <a:lstStyle>
            <a:lvl1pPr>
              <a:lnSpc>
                <a:spcPct val="90000"/>
              </a:lnSpc>
              <a:spcBef>
                <a:spcPts val="600"/>
              </a:spcBef>
              <a:spcAft>
                <a:spcPts val="600"/>
              </a:spcAft>
              <a:buNone/>
              <a:defRPr sz="2800" b="1">
                <a:solidFill>
                  <a:srgbClr val="892034"/>
                </a:solidFill>
                <a:latin typeface="+mn-lt"/>
                <a:cs typeface="Arial" pitchFamily="34" charset="0"/>
              </a:defRPr>
            </a:lvl1pPr>
            <a:lvl2pPr>
              <a:buNone/>
              <a:defRPr sz="2900">
                <a:latin typeface="Arial" pitchFamily="34" charset="0"/>
                <a:cs typeface="Arial" pitchFamily="34" charset="0"/>
              </a:defRPr>
            </a:lvl2pPr>
            <a:lvl3pPr>
              <a:buNone/>
              <a:defRPr sz="2900">
                <a:latin typeface="Arial" pitchFamily="34" charset="0"/>
                <a:cs typeface="Arial" pitchFamily="34" charset="0"/>
              </a:defRPr>
            </a:lvl3pPr>
            <a:lvl4pPr>
              <a:buNone/>
              <a:defRPr sz="2900">
                <a:latin typeface="Arial" pitchFamily="34" charset="0"/>
                <a:cs typeface="Arial" pitchFamily="34" charset="0"/>
              </a:defRPr>
            </a:lvl4pPr>
            <a:lvl5pPr>
              <a:buNone/>
              <a:defRPr sz="2900">
                <a:latin typeface="Arial" pitchFamily="34" charset="0"/>
                <a:cs typeface="Arial" pitchFamily="34" charset="0"/>
              </a:defRPr>
            </a:lvl5pPr>
          </a:lstStyle>
          <a:p>
            <a:pPr lvl="0"/>
            <a:r>
              <a:rPr lang="en-US" dirty="0" smtClean="0"/>
              <a:t>Click to edit Master text styles</a:t>
            </a:r>
          </a:p>
        </p:txBody>
      </p:sp>
      <p:sp>
        <p:nvSpPr>
          <p:cNvPr id="6" name="Content Placeholder 11"/>
          <p:cNvSpPr>
            <a:spLocks noGrp="1"/>
          </p:cNvSpPr>
          <p:nvPr>
            <p:ph sz="quarter" idx="11"/>
          </p:nvPr>
        </p:nvSpPr>
        <p:spPr>
          <a:xfrm>
            <a:off x="883639" y="1208316"/>
            <a:ext cx="7356021" cy="5061858"/>
          </a:xfrm>
          <a:prstGeom prst="rect">
            <a:avLst/>
          </a:prstGeom>
        </p:spPr>
        <p:txBody>
          <a:bodyPr lIns="91436" tIns="45717" rIns="91436" bIns="45717"/>
          <a:lstStyle>
            <a:lvl1pPr>
              <a:buNone/>
              <a:defRPr sz="1300"/>
            </a:lvl1pPr>
          </a:lstStyle>
          <a:p>
            <a:pPr lvl="0"/>
            <a:r>
              <a:rPr lang="en-US" dirty="0" smtClean="0"/>
              <a:t>Click to edit Master text styles</a:t>
            </a:r>
          </a:p>
        </p:txBody>
      </p:sp>
    </p:spTree>
    <p:extLst>
      <p:ext uri="{BB962C8B-B14F-4D97-AF65-F5344CB8AC3E}">
        <p14:creationId xmlns:p14="http://schemas.microsoft.com/office/powerpoint/2010/main" xmlns="" val="372118128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Slide Divider">
    <p:spTree>
      <p:nvGrpSpPr>
        <p:cNvPr id="1" name=""/>
        <p:cNvGrpSpPr/>
        <p:nvPr/>
      </p:nvGrpSpPr>
      <p:grpSpPr>
        <a:xfrm>
          <a:off x="0" y="0"/>
          <a:ext cx="0" cy="0"/>
          <a:chOff x="0" y="0"/>
          <a:chExt cx="0" cy="0"/>
        </a:xfrm>
      </p:grpSpPr>
      <p:sp>
        <p:nvSpPr>
          <p:cNvPr id="8" name="Text Placeholder 16"/>
          <p:cNvSpPr>
            <a:spLocks noGrp="1"/>
          </p:cNvSpPr>
          <p:nvPr>
            <p:ph type="body" sz="quarter" idx="10" hasCustomPrompt="1"/>
          </p:nvPr>
        </p:nvSpPr>
        <p:spPr>
          <a:xfrm>
            <a:off x="892420" y="1873988"/>
            <a:ext cx="4446761" cy="1467884"/>
          </a:xfrm>
          <a:prstGeom prst="rect">
            <a:avLst/>
          </a:prstGeom>
        </p:spPr>
        <p:txBody>
          <a:bodyPr lIns="91438" tIns="45718" rIns="91438" bIns="45718" anchor="b" anchorCtr="0"/>
          <a:lstStyle>
            <a:lvl1pPr>
              <a:lnSpc>
                <a:spcPct val="90000"/>
              </a:lnSpc>
              <a:spcBef>
                <a:spcPts val="0"/>
              </a:spcBef>
              <a:buNone/>
              <a:defRPr sz="3200" b="1">
                <a:solidFill>
                  <a:srgbClr val="892034"/>
                </a:solidFill>
                <a:latin typeface="+mn-lt"/>
                <a:cs typeface="Arial" pitchFamily="34" charset="0"/>
              </a:defRPr>
            </a:lvl1pPr>
            <a:lvl2pPr marL="742929" indent="-742929">
              <a:lnSpc>
                <a:spcPct val="90000"/>
              </a:lnSpc>
              <a:spcBef>
                <a:spcPts val="0"/>
              </a:spcBef>
              <a:buNone/>
              <a:defRPr sz="3200" b="1">
                <a:solidFill>
                  <a:srgbClr val="C00000"/>
                </a:solidFill>
                <a:latin typeface="+mn-lt"/>
                <a:cs typeface="Arial" pitchFamily="34" charset="0"/>
              </a:defRPr>
            </a:lvl2pPr>
            <a:lvl3pPr>
              <a:lnSpc>
                <a:spcPct val="90000"/>
              </a:lnSpc>
              <a:spcBef>
                <a:spcPts val="0"/>
              </a:spcBef>
              <a:buNone/>
              <a:defRPr sz="3200">
                <a:latin typeface="Arial" pitchFamily="34" charset="0"/>
                <a:cs typeface="Arial" pitchFamily="34" charset="0"/>
              </a:defRPr>
            </a:lvl3pPr>
            <a:lvl4pPr>
              <a:lnSpc>
                <a:spcPct val="90000"/>
              </a:lnSpc>
              <a:spcBef>
                <a:spcPts val="0"/>
              </a:spcBef>
              <a:defRPr sz="3200">
                <a:latin typeface="Arial" pitchFamily="34" charset="0"/>
                <a:cs typeface="Arial" pitchFamily="34" charset="0"/>
              </a:defRPr>
            </a:lvl4pPr>
          </a:lstStyle>
          <a:p>
            <a:pPr lvl="0"/>
            <a:r>
              <a:rPr lang="en-US" dirty="0" smtClean="0"/>
              <a:t>Click to edit text styles</a:t>
            </a:r>
          </a:p>
          <a:p>
            <a:pPr lvl="1"/>
            <a:r>
              <a:rPr lang="en-US" dirty="0" smtClean="0"/>
              <a:t>Second level</a:t>
            </a:r>
          </a:p>
          <a:p>
            <a:pPr lvl="1"/>
            <a:r>
              <a:rPr lang="en-US" dirty="0" smtClean="0"/>
              <a:t>Third level</a:t>
            </a:r>
            <a:endParaRPr lang="en-GB" dirty="0"/>
          </a:p>
        </p:txBody>
      </p:sp>
      <p:pic>
        <p:nvPicPr>
          <p:cNvPr id="1026" name="Picture 2"/>
          <p:cNvPicPr>
            <a:picLocks noChangeAspect="1" noChangeArrowheads="1"/>
          </p:cNvPicPr>
          <p:nvPr userDrawn="1"/>
        </p:nvPicPr>
        <p:blipFill>
          <a:blip r:embed="rId2" cstate="print"/>
          <a:srcRect/>
          <a:stretch>
            <a:fillRect/>
          </a:stretch>
        </p:blipFill>
        <p:spPr bwMode="auto">
          <a:xfrm>
            <a:off x="1" y="3352800"/>
            <a:ext cx="5791200" cy="76200"/>
          </a:xfrm>
          <a:prstGeom prst="rect">
            <a:avLst/>
          </a:prstGeom>
          <a:noFill/>
          <a:ln w="9525">
            <a:noFill/>
            <a:miter lim="800000"/>
            <a:headEnd/>
            <a:tailEnd/>
          </a:ln>
          <a:effectLst/>
        </p:spPr>
      </p:pic>
    </p:spTree>
    <p:extLst>
      <p:ext uri="{BB962C8B-B14F-4D97-AF65-F5344CB8AC3E}">
        <p14:creationId xmlns:p14="http://schemas.microsoft.com/office/powerpoint/2010/main" xmlns="" val="26438184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xmlns="" val="23095194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3_Title Slide">
    <p:spTree>
      <p:nvGrpSpPr>
        <p:cNvPr id="1" name=""/>
        <p:cNvGrpSpPr/>
        <p:nvPr/>
      </p:nvGrpSpPr>
      <p:grpSpPr>
        <a:xfrm>
          <a:off x="0" y="0"/>
          <a:ext cx="0" cy="0"/>
          <a:chOff x="0" y="0"/>
          <a:chExt cx="0" cy="0"/>
        </a:xfrm>
      </p:grpSpPr>
      <p:sp>
        <p:nvSpPr>
          <p:cNvPr id="2" name="Slide Number Placeholder 1"/>
          <p:cNvSpPr txBox="1">
            <a:spLocks/>
          </p:cNvSpPr>
          <p:nvPr userDrawn="1"/>
        </p:nvSpPr>
        <p:spPr bwMode="gray">
          <a:xfrm>
            <a:off x="8721970" y="6393823"/>
            <a:ext cx="351692" cy="268234"/>
          </a:xfrm>
          <a:prstGeom prst="rect">
            <a:avLst/>
          </a:prstGeom>
          <a:noFill/>
        </p:spPr>
        <p:txBody>
          <a:bodyPr vert="horz" wrap="none" lIns="0" tIns="0" rIns="0" bIns="0" rtlCol="0" anchor="ctr">
            <a:noAutofit/>
          </a:bodyPr>
          <a:lstStyle>
            <a:lvl1pPr algn="l">
              <a:defRPr sz="1000">
                <a:solidFill>
                  <a:schemeClr val="tx1"/>
                </a:solidFill>
              </a:defRPr>
            </a:lvl1pPr>
          </a:lstStyle>
          <a:p>
            <a:pPr algn="ctr" defTabSz="360000" fontAlgn="ctr">
              <a:spcBef>
                <a:spcPts val="600"/>
              </a:spcBef>
              <a:defRPr/>
            </a:pPr>
            <a:fld id="{0BB51C59-FB2D-4CED-A9A8-F0D13D28E211}" type="slidenum">
              <a:rPr lang="en-US" sz="1200" smtClean="0">
                <a:solidFill>
                  <a:srgbClr val="000000"/>
                </a:solidFill>
                <a:ea typeface="ＭＳ Ｐゴシック" pitchFamily="34" charset="-128"/>
                <a:cs typeface="Arial" charset="0"/>
              </a:rPr>
              <a:pPr algn="ctr" defTabSz="360000" fontAlgn="ctr">
                <a:spcBef>
                  <a:spcPts val="600"/>
                </a:spcBef>
                <a:defRPr/>
              </a:pPr>
              <a:t>‹#›</a:t>
            </a:fld>
            <a:endParaRPr lang="en-US" sz="1200" dirty="0">
              <a:solidFill>
                <a:srgbClr val="000000"/>
              </a:solidFill>
              <a:ea typeface="ＭＳ Ｐゴシック" pitchFamily="34" charset="-128"/>
              <a:cs typeface="Arial" charset="0"/>
            </a:endParaRPr>
          </a:p>
        </p:txBody>
      </p:sp>
    </p:spTree>
    <p:extLst>
      <p:ext uri="{BB962C8B-B14F-4D97-AF65-F5344CB8AC3E}">
        <p14:creationId xmlns:p14="http://schemas.microsoft.com/office/powerpoint/2010/main" xmlns="" val="31118798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xmlns="" val="33257967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Slide Divider">
    <p:spTree>
      <p:nvGrpSpPr>
        <p:cNvPr id="1" name=""/>
        <p:cNvGrpSpPr/>
        <p:nvPr/>
      </p:nvGrpSpPr>
      <p:grpSpPr>
        <a:xfrm>
          <a:off x="0" y="0"/>
          <a:ext cx="0" cy="0"/>
          <a:chOff x="0" y="0"/>
          <a:chExt cx="0" cy="0"/>
        </a:xfrm>
      </p:grpSpPr>
      <p:sp>
        <p:nvSpPr>
          <p:cNvPr id="8" name="Text Placeholder 16"/>
          <p:cNvSpPr>
            <a:spLocks noGrp="1"/>
          </p:cNvSpPr>
          <p:nvPr>
            <p:ph type="body" sz="quarter" idx="10" hasCustomPrompt="1"/>
          </p:nvPr>
        </p:nvSpPr>
        <p:spPr>
          <a:xfrm>
            <a:off x="892420" y="1873988"/>
            <a:ext cx="4446761" cy="1467884"/>
          </a:xfrm>
          <a:prstGeom prst="rect">
            <a:avLst/>
          </a:prstGeom>
        </p:spPr>
        <p:txBody>
          <a:bodyPr lIns="91438" tIns="45718" rIns="91438" bIns="45718" anchor="b" anchorCtr="0"/>
          <a:lstStyle>
            <a:lvl1pPr>
              <a:lnSpc>
                <a:spcPct val="90000"/>
              </a:lnSpc>
              <a:spcBef>
                <a:spcPts val="0"/>
              </a:spcBef>
              <a:buNone/>
              <a:defRPr sz="3200" b="1">
                <a:solidFill>
                  <a:srgbClr val="892034"/>
                </a:solidFill>
                <a:latin typeface="+mn-lt"/>
                <a:cs typeface="Arial" pitchFamily="34" charset="0"/>
              </a:defRPr>
            </a:lvl1pPr>
            <a:lvl2pPr marL="742929" indent="-742929">
              <a:lnSpc>
                <a:spcPct val="90000"/>
              </a:lnSpc>
              <a:spcBef>
                <a:spcPts val="0"/>
              </a:spcBef>
              <a:buNone/>
              <a:defRPr sz="3200" b="1">
                <a:solidFill>
                  <a:srgbClr val="C00000"/>
                </a:solidFill>
                <a:latin typeface="+mn-lt"/>
                <a:cs typeface="Arial" pitchFamily="34" charset="0"/>
              </a:defRPr>
            </a:lvl2pPr>
            <a:lvl3pPr>
              <a:lnSpc>
                <a:spcPct val="90000"/>
              </a:lnSpc>
              <a:spcBef>
                <a:spcPts val="0"/>
              </a:spcBef>
              <a:buNone/>
              <a:defRPr sz="3200">
                <a:latin typeface="Arial" pitchFamily="34" charset="0"/>
                <a:cs typeface="Arial" pitchFamily="34" charset="0"/>
              </a:defRPr>
            </a:lvl3pPr>
            <a:lvl4pPr>
              <a:lnSpc>
                <a:spcPct val="90000"/>
              </a:lnSpc>
              <a:spcBef>
                <a:spcPts val="0"/>
              </a:spcBef>
              <a:defRPr sz="3200">
                <a:latin typeface="Arial" pitchFamily="34" charset="0"/>
                <a:cs typeface="Arial" pitchFamily="34" charset="0"/>
              </a:defRPr>
            </a:lvl4pPr>
          </a:lstStyle>
          <a:p>
            <a:pPr lvl="0"/>
            <a:r>
              <a:rPr lang="en-US" dirty="0" smtClean="0"/>
              <a:t>Click to edit text styles</a:t>
            </a:r>
          </a:p>
          <a:p>
            <a:pPr lvl="1"/>
            <a:r>
              <a:rPr lang="en-US" dirty="0" smtClean="0"/>
              <a:t>Second level</a:t>
            </a:r>
          </a:p>
          <a:p>
            <a:pPr lvl="1"/>
            <a:r>
              <a:rPr lang="en-US" dirty="0" smtClean="0"/>
              <a:t>Third level</a:t>
            </a:r>
            <a:endParaRPr lang="en-GB" dirty="0"/>
          </a:p>
        </p:txBody>
      </p:sp>
      <p:pic>
        <p:nvPicPr>
          <p:cNvPr id="1026" name="Picture 2"/>
          <p:cNvPicPr>
            <a:picLocks noChangeAspect="1" noChangeArrowheads="1"/>
          </p:cNvPicPr>
          <p:nvPr userDrawn="1"/>
        </p:nvPicPr>
        <p:blipFill>
          <a:blip r:embed="rId2" cstate="print"/>
          <a:srcRect/>
          <a:stretch>
            <a:fillRect/>
          </a:stretch>
        </p:blipFill>
        <p:spPr bwMode="auto">
          <a:xfrm>
            <a:off x="1" y="3352800"/>
            <a:ext cx="5791200" cy="76200"/>
          </a:xfrm>
          <a:prstGeom prst="rect">
            <a:avLst/>
          </a:prstGeom>
          <a:noFill/>
          <a:ln w="9525">
            <a:noFill/>
            <a:miter lim="800000"/>
            <a:headEnd/>
            <a:tailEnd/>
          </a:ln>
          <a:effectLst/>
        </p:spPr>
      </p:pic>
    </p:spTree>
    <p:extLst>
      <p:ext uri="{BB962C8B-B14F-4D97-AF65-F5344CB8AC3E}">
        <p14:creationId xmlns:p14="http://schemas.microsoft.com/office/powerpoint/2010/main" xmlns="" val="34735255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9.xml"/><Relationship Id="rId7" Type="http://schemas.openxmlformats.org/officeDocument/2006/relationships/image" Target="../media/image3.emf"/><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5831" y="230138"/>
            <a:ext cx="7372350" cy="949325"/>
          </a:xfrm>
          <a:prstGeom prst="rect">
            <a:avLst/>
          </a:prstGeom>
        </p:spPr>
        <p:txBody>
          <a:bodyPr vert="horz" lIns="90000" tIns="45000" rIns="0" bIns="45000" rtlCol="0" anchor="t" anchorCtr="0">
            <a:noAutofit/>
          </a:bodyPr>
          <a:lstStyle/>
          <a:p>
            <a:r>
              <a:rPr lang="en-US" dirty="0" smtClean="0"/>
              <a:t>Click to edit Master title style</a:t>
            </a:r>
            <a:endParaRPr lang="en-US" dirty="0"/>
          </a:p>
        </p:txBody>
      </p:sp>
      <p:sp>
        <p:nvSpPr>
          <p:cNvPr id="3" name="Text Placeholder 1"/>
          <p:cNvSpPr>
            <a:spLocks noGrp="1"/>
          </p:cNvSpPr>
          <p:nvPr>
            <p:ph type="body" idx="1"/>
          </p:nvPr>
        </p:nvSpPr>
        <p:spPr bwMode="gray">
          <a:xfrm>
            <a:off x="885831" y="1212849"/>
            <a:ext cx="7372350" cy="4812986"/>
          </a:xfrm>
          <a:prstGeom prst="rect">
            <a:avLst/>
          </a:prstGeom>
          <a:effectLst/>
        </p:spPr>
        <p:txBody>
          <a:bodyPr vert="horz" lIns="91440" tIns="45720" rIns="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cxnSp>
        <p:nvCxnSpPr>
          <p:cNvPr id="19" name="Straight Connector 18"/>
          <p:cNvCxnSpPr/>
          <p:nvPr/>
        </p:nvCxnSpPr>
        <p:spPr>
          <a:xfrm>
            <a:off x="8699983" y="6442118"/>
            <a:ext cx="0" cy="27432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051" name="Picture 3" descr="M:\USER\DTP\Library\Resources from KL\CIMB(h).emf"/>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7915010" y="6407942"/>
            <a:ext cx="755364" cy="225306"/>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flag-Malaysia" descr="M:\USER\DTP\Max Wong\graphics\logo\to be transferred\flag-Malaysia(b).emf" hidden="1"/>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94407" y="282544"/>
            <a:ext cx="378069" cy="273103"/>
          </a:xfrm>
          <a:prstGeom prst="rect">
            <a:avLst/>
          </a:prstGeom>
          <a:noFill/>
          <a:extLst>
            <a:ext uri="{909E8E84-426E-40DD-AFC4-6F175D3DCCD1}">
              <a14:hiddenFill xmlns:a14="http://schemas.microsoft.com/office/drawing/2010/main" xmlns="">
                <a:solidFill>
                  <a:srgbClr val="FFFFFF"/>
                </a:solidFill>
              </a14:hiddenFill>
            </a:ext>
          </a:extLst>
        </p:spPr>
      </p:pic>
      <p:pic>
        <p:nvPicPr>
          <p:cNvPr id="26" name="Picture 3" descr="M:\USER\DTP\Library\Resources from KL\CIMB(h).emf" hidden="1"/>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971712" y="0"/>
            <a:ext cx="755364" cy="225306"/>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1" name="Group 20" hidden="1"/>
          <p:cNvGrpSpPr/>
          <p:nvPr/>
        </p:nvGrpSpPr>
        <p:grpSpPr>
          <a:xfrm>
            <a:off x="-1479113" y="1212850"/>
            <a:ext cx="1262769" cy="1666800"/>
            <a:chOff x="-1602377" y="1212850"/>
            <a:chExt cx="1368000" cy="1666800"/>
          </a:xfrm>
        </p:grpSpPr>
        <p:graphicFrame>
          <p:nvGraphicFramePr>
            <p:cNvPr id="11" name="CIMB Tombstone" hidden="1"/>
            <p:cNvGraphicFramePr>
              <a:graphicFrameLocks/>
            </p:cNvGraphicFramePr>
            <p:nvPr>
              <p:extLst>
                <p:ext uri="{D42A27DB-BD31-4B8C-83A1-F6EECF244321}">
                  <p14:modId xmlns:p14="http://schemas.microsoft.com/office/powerpoint/2010/main" xmlns="" val="171865712"/>
                </p:ext>
              </p:extLst>
            </p:nvPr>
          </p:nvGraphicFramePr>
          <p:xfrm>
            <a:off x="-1602377" y="1212850"/>
            <a:ext cx="1368000" cy="1666800"/>
          </p:xfrm>
          <a:graphic>
            <a:graphicData uri="http://schemas.openxmlformats.org/drawingml/2006/table">
              <a:tbl>
                <a:tblPr/>
                <a:tblGrid>
                  <a:gridCol w="684000"/>
                  <a:gridCol w="684000"/>
                </a:tblGrid>
                <a:tr h="219600">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sz="900" b="1" baseline="0" dirty="0" smtClean="0">
                            <a:solidFill>
                              <a:schemeClr val="tx1">
                                <a:lumMod val="85000"/>
                                <a:lumOff val="15000"/>
                              </a:schemeClr>
                            </a:solidFill>
                            <a:latin typeface="Calibri" pitchFamily="34" charset="0"/>
                            <a:ea typeface="ＭＳ Ｐゴシック"/>
                            <a:cs typeface="Arial" pitchFamily="34" charset="0"/>
                          </a:rPr>
                          <a:t>Pavilion REIT</a:t>
                        </a:r>
                        <a:endParaRPr kumimoji="0" lang="en-US" sz="900" b="1" i="0" u="none" strike="noStrike" cap="none" normalizeH="0" baseline="0" dirty="0" smtClean="0">
                          <a:ln>
                            <a:noFill/>
                          </a:ln>
                          <a:solidFill>
                            <a:srgbClr val="000000"/>
                          </a:solidFill>
                          <a:effectLst/>
                          <a:latin typeface="Calibri" pitchFamily="34" charset="0"/>
                          <a:ea typeface="MS PGothic" pitchFamily="34" charset="-128"/>
                          <a:cs typeface="Arial" pitchFamily="34" charset="0"/>
                        </a:endParaRP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n-GB"/>
                      </a:p>
                    </a:txBody>
                    <a:tcPr/>
                  </a:tc>
                </a:tr>
                <a:tr h="302400">
                  <a:tc gridSpan="2">
                    <a:txBody>
                      <a:bodyPr/>
                      <a:lstStyle/>
                      <a:p>
                        <a:pPr marL="114300" marR="0" lvl="1" indent="0" algn="ctr" defTabSz="914400" rtl="0" eaLnBrk="1" fontAlgn="ctr" latinLnBrk="0" hangingPunct="1">
                          <a:lnSpc>
                            <a:spcPct val="100000"/>
                          </a:lnSpc>
                          <a:spcBef>
                            <a:spcPct val="0"/>
                          </a:spcBef>
                          <a:spcAft>
                            <a:spcPct val="0"/>
                          </a:spcAft>
                          <a:buClrTx/>
                          <a:buSzTx/>
                          <a:buFontTx/>
                          <a:buNone/>
                          <a:tabLst>
                            <a:tab pos="914400" algn="l"/>
                          </a:tabLst>
                        </a:pPr>
                        <a:endParaRPr kumimoji="0" lang="en-US" sz="900" b="0" i="0" u="none" strike="noStrike" cap="none" normalizeH="0" baseline="0" dirty="0" smtClean="0">
                          <a:ln>
                            <a:noFill/>
                          </a:ln>
                          <a:solidFill>
                            <a:schemeClr val="tx1"/>
                          </a:solidFill>
                          <a:effectLst/>
                          <a:latin typeface="Calibri" pitchFamily="34" charset="0"/>
                          <a:ea typeface="MS PGothic" pitchFamily="34" charset="-128"/>
                          <a:cs typeface="Arial" pitchFamily="34" charset="0"/>
                          <a:sym typeface="Lucida Grande" charset="0"/>
                        </a:endParaRP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19050" cap="flat" cmpd="sng" algn="ctr">
                        <a:solidFill>
                          <a:schemeClr val="tx2"/>
                        </a:solidFill>
                        <a:prstDash val="solid"/>
                        <a:round/>
                        <a:headEnd type="none" w="med" len="med"/>
                        <a:tailEnd type="none" w="med" len="med"/>
                      </a:lnT>
                      <a:lnB w="3175" cap="flat" cmpd="sng" algn="ctr">
                        <a:solidFill>
                          <a:schemeClr val="accent5"/>
                        </a:solidFill>
                        <a:prstDash val="solid"/>
                        <a:round/>
                        <a:headEnd type="none" w="med" len="med"/>
                        <a:tailEnd type="none" w="med" len="med"/>
                      </a:lnB>
                      <a:lnTlToBr>
                        <a:noFill/>
                      </a:lnTlToBr>
                      <a:lnBlToTr>
                        <a:noFill/>
                      </a:lnBlToTr>
                      <a:solidFill>
                        <a:srgbClr val="FFFFFF"/>
                      </a:solidFill>
                    </a:tcPr>
                  </a:tc>
                  <a:tc hMerge="1">
                    <a:txBody>
                      <a:bodyPr/>
                      <a:lstStyle/>
                      <a:p>
                        <a:endParaRPr lang="en-GB"/>
                      </a:p>
                    </a:txBody>
                    <a:tcPr/>
                  </a:tc>
                </a:tr>
                <a:tr h="676800">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tab pos="914400" algn="l"/>
                          </a:tabLst>
                          <a:defRPr/>
                        </a:pPr>
                        <a:r>
                          <a:rPr kumimoji="0" lang="en-US" sz="900" b="1" i="0" u="none" strike="noStrike" kern="1200" cap="none" normalizeH="0" baseline="0" dirty="0" smtClean="0">
                            <a:ln>
                              <a:noFill/>
                            </a:ln>
                            <a:solidFill>
                              <a:srgbClr val="000000"/>
                            </a:solidFill>
                            <a:effectLst/>
                            <a:latin typeface="Calibri" pitchFamily="34" charset="0"/>
                            <a:ea typeface="MS PGothic" pitchFamily="34" charset="-128"/>
                            <a:cs typeface="Arial" pitchFamily="34" charset="0"/>
                          </a:rPr>
                          <a:t>Listing on Bursa Malaysia</a:t>
                        </a:r>
                      </a:p>
                      <a:p>
                        <a:pPr marL="0" marR="0" lvl="0" indent="0" algn="ctr" defTabSz="914400" rtl="0" eaLnBrk="1" fontAlgn="ctr" latinLnBrk="0" hangingPunct="1">
                          <a:lnSpc>
                            <a:spcPct val="100000"/>
                          </a:lnSpc>
                          <a:spcBef>
                            <a:spcPct val="0"/>
                          </a:spcBef>
                          <a:spcAft>
                            <a:spcPct val="0"/>
                          </a:spcAft>
                          <a:buClrTx/>
                          <a:buSzTx/>
                          <a:buFontTx/>
                          <a:buNone/>
                          <a:tabLst>
                            <a:tab pos="914400" algn="l"/>
                          </a:tabLst>
                          <a:defRPr/>
                        </a:pPr>
                        <a:endParaRPr kumimoji="0" lang="en-US" sz="900" b="1" i="0" u="none" strike="noStrike" cap="none" normalizeH="0" baseline="0" dirty="0" smtClean="0">
                          <a:ln>
                            <a:noFill/>
                          </a:ln>
                          <a:solidFill>
                            <a:srgbClr val="000000"/>
                          </a:solidFill>
                          <a:effectLst/>
                          <a:latin typeface="Calibri" pitchFamily="34" charset="0"/>
                          <a:ea typeface="MS PGothic" pitchFamily="34" charset="-128"/>
                          <a:cs typeface="Arial"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tab pos="914400" algn="l"/>
                          </a:tabLst>
                          <a:defRPr/>
                        </a:pPr>
                        <a:endParaRPr kumimoji="0" lang="en-US" sz="8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tab pos="914400" algn="l"/>
                          </a:tabLst>
                        </a:pPr>
                        <a:r>
                          <a:rPr kumimoji="0" lang="en-US" sz="8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rPr>
                          <a:t>Joint Principal Adviser, JGC, JB and JM-UW</a:t>
                        </a: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lnTlToBr>
                        <a:noFill/>
                      </a:lnTlToBr>
                      <a:lnBlToTr>
                        <a:noFill/>
                      </a:lnBlToTr>
                      <a:solidFill>
                        <a:srgbClr val="F8F0DA"/>
                      </a:solidFill>
                    </a:tcPr>
                  </a:tc>
                  <a:tc hMerge="1">
                    <a:txBody>
                      <a:bodyPr/>
                      <a:lstStyle/>
                      <a:p>
                        <a:endParaRPr lang="en-GB"/>
                      </a:p>
                    </a:txBody>
                    <a:tcPr/>
                  </a:tc>
                </a:tr>
                <a:tr h="180000">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sz="800" b="1" baseline="0" dirty="0" smtClean="0">
                            <a:solidFill>
                              <a:schemeClr val="tx2"/>
                            </a:solidFill>
                            <a:latin typeface="Calibri" pitchFamily="34" charset="0"/>
                            <a:cs typeface="Arial" pitchFamily="34" charset="0"/>
                          </a:rPr>
                          <a:t>RM710.3 million</a:t>
                        </a: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lnTlToBr>
                        <a:noFill/>
                      </a:lnTlToBr>
                      <a:lnBlToTr>
                        <a:noFill/>
                      </a:lnBlToTr>
                      <a:solidFill>
                        <a:srgbClr val="FFFFFF"/>
                      </a:solidFill>
                    </a:tcPr>
                  </a:tc>
                  <a:tc hMerge="1">
                    <a:txBody>
                      <a:bodyPr/>
                      <a:lstStyle/>
                      <a:p>
                        <a:endParaRPr lang="en-GB"/>
                      </a:p>
                    </a:txBody>
                    <a:tcPr/>
                  </a:tc>
                </a:tr>
                <a:tr h="288000">
                  <a:tc>
                    <a:txBody>
                      <a:bodyPr/>
                      <a:lstStyle/>
                      <a:p>
                        <a:pPr marL="0" marR="0" lvl="0" indent="0" algn="ctr" defTabSz="914400" rtl="0" eaLnBrk="1" fontAlgn="ctr" latinLnBrk="0" hangingPunct="1">
                          <a:lnSpc>
                            <a:spcPct val="100000"/>
                          </a:lnSpc>
                          <a:spcBef>
                            <a:spcPct val="0"/>
                          </a:spcBef>
                          <a:spcAft>
                            <a:spcPct val="0"/>
                          </a:spcAft>
                          <a:buClrTx/>
                          <a:buSzTx/>
                          <a:buFontTx/>
                          <a:buNone/>
                          <a:tabLst>
                            <a:tab pos="914400" algn="l"/>
                          </a:tabLst>
                        </a:pPr>
                        <a:r>
                          <a:rPr kumimoji="0" lang="en-US" sz="8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rPr>
                          <a:t>2011</a:t>
                        </a:r>
                      </a:p>
                      <a:p>
                        <a:pPr marL="0" marR="0" lvl="0" indent="0" algn="ctr" defTabSz="914400" rtl="0" eaLnBrk="1" fontAlgn="ctr" latinLnBrk="0" hangingPunct="1">
                          <a:lnSpc>
                            <a:spcPct val="100000"/>
                          </a:lnSpc>
                          <a:spcBef>
                            <a:spcPct val="0"/>
                          </a:spcBef>
                          <a:spcAft>
                            <a:spcPct val="0"/>
                          </a:spcAft>
                          <a:buClrTx/>
                          <a:buSzTx/>
                          <a:buFontTx/>
                          <a:buNone/>
                          <a:tabLst>
                            <a:tab pos="914400" algn="l"/>
                          </a:tabLst>
                        </a:pPr>
                        <a:r>
                          <a:rPr kumimoji="0" lang="en-US" sz="8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rPr>
                          <a:t>Malaysia</a:t>
                        </a: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3175" cap="flat" cmpd="sng" algn="ctr">
                        <a:solidFill>
                          <a:schemeClr val="accent5"/>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8F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tab pos="914400" algn="l"/>
                          </a:tabLst>
                        </a:pPr>
                        <a:endParaRPr kumimoji="0" lang="en-US" sz="8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endParaRP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3175" cap="flat" cmpd="sng" algn="ctr">
                        <a:solidFill>
                          <a:schemeClr val="accent5"/>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8F0DA"/>
                      </a:solidFill>
                    </a:tcPr>
                  </a:tc>
                </a:tr>
              </a:tbl>
            </a:graphicData>
          </a:graphic>
        </p:graphicFrame>
        <p:pic>
          <p:nvPicPr>
            <p:cNvPr id="13" name="Pavilion REIT(v).emf" descr="M:\USER\DTP\Max Wong\graphics\logo\to be transferred\Pavilion REIT(v).emf" hidden="1"/>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1293848" y="1491533"/>
              <a:ext cx="750942" cy="184774"/>
            </a:xfrm>
            <a:prstGeom prst="rect">
              <a:avLst/>
            </a:prstGeom>
            <a:noFill/>
            <a:extLst>
              <a:ext uri="{909E8E84-426E-40DD-AFC4-6F175D3DCCD1}">
                <a14:hiddenFill xmlns:a14="http://schemas.microsoft.com/office/drawing/2010/main" xmlns="">
                  <a:solidFill>
                    <a:srgbClr val="FFFFFF"/>
                  </a:solidFill>
                </a14:hiddenFill>
              </a:ext>
            </a:extLst>
          </p:spPr>
        </p:pic>
        <p:pic>
          <p:nvPicPr>
            <p:cNvPr id="27" name="Picture 3" descr="M:\USER\DTP\Library\Resources from KL\CIMB(h).emf" hidden="1"/>
            <p:cNvPicPr>
              <a:picLocks noChangeAspect="1" noChangeArrowheads="1"/>
            </p:cNvPicPr>
            <p:nvPr userDrawn="1"/>
          </p:nvPicPr>
          <p:blipFill>
            <a:blip r:embed="rId8" cstate="print">
              <a:extLst>
                <a:ext uri="{28A0092B-C50C-407E-A947-70E740481C1C}">
                  <a14:useLocalDpi xmlns:a14="http://schemas.microsoft.com/office/drawing/2010/main" xmlns="" val="0"/>
                </a:ext>
              </a:extLst>
            </a:blip>
            <a:srcRect/>
            <a:stretch>
              <a:fillRect/>
            </a:stretch>
          </p:blipFill>
          <p:spPr bwMode="auto">
            <a:xfrm>
              <a:off x="-826265" y="2666909"/>
              <a:ext cx="499897" cy="137637"/>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20" name="Rectangle 19"/>
          <p:cNvSpPr/>
          <p:nvPr/>
        </p:nvSpPr>
        <p:spPr>
          <a:xfrm>
            <a:off x="0" y="6702552"/>
            <a:ext cx="9144000" cy="155448"/>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spcBef>
                <a:spcPts val="600"/>
              </a:spcBef>
            </a:pPr>
            <a:endParaRPr lang="en-US" sz="1000" dirty="0">
              <a:solidFill>
                <a:srgbClr val="000000"/>
              </a:solidFill>
            </a:endParaRPr>
          </a:p>
        </p:txBody>
      </p:sp>
      <p:sp>
        <p:nvSpPr>
          <p:cNvPr id="22" name="Rectangle 21"/>
          <p:cNvSpPr/>
          <p:nvPr/>
        </p:nvSpPr>
        <p:spPr>
          <a:xfrm>
            <a:off x="0" y="0"/>
            <a:ext cx="9144000" cy="146304"/>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spcBef>
                <a:spcPts val="600"/>
              </a:spcBef>
            </a:pPr>
            <a:endParaRPr lang="en-US" sz="1000" dirty="0">
              <a:solidFill>
                <a:srgbClr val="000000"/>
              </a:solidFill>
            </a:endParaRPr>
          </a:p>
        </p:txBody>
      </p:sp>
      <p:sp>
        <p:nvSpPr>
          <p:cNvPr id="23" name="Pentagon 22"/>
          <p:cNvSpPr/>
          <p:nvPr/>
        </p:nvSpPr>
        <p:spPr>
          <a:xfrm>
            <a:off x="0" y="0"/>
            <a:ext cx="914400" cy="146304"/>
          </a:xfrm>
          <a:prstGeom prst="homePlat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spcBef>
                <a:spcPts val="600"/>
              </a:spcBef>
            </a:pPr>
            <a:endParaRPr lang="en-US" sz="1000" dirty="0">
              <a:solidFill>
                <a:srgbClr val="000000"/>
              </a:solidFill>
            </a:endParaRPr>
          </a:p>
        </p:txBody>
      </p:sp>
      <p:sp>
        <p:nvSpPr>
          <p:cNvPr id="15" name="TextBox 14"/>
          <p:cNvSpPr txBox="1"/>
          <p:nvPr/>
        </p:nvSpPr>
        <p:spPr>
          <a:xfrm>
            <a:off x="3" y="6641275"/>
            <a:ext cx="9143999" cy="415498"/>
          </a:xfrm>
          <a:prstGeom prst="rect">
            <a:avLst/>
          </a:prstGeom>
          <a:noFill/>
        </p:spPr>
        <p:txBody>
          <a:bodyPr wrap="square" rtlCol="0">
            <a:spAutoFit/>
          </a:bodyPr>
          <a:lstStyle/>
          <a:p>
            <a:pPr algn="ctr" fontAlgn="base">
              <a:spcBef>
                <a:spcPct val="0"/>
              </a:spcBef>
              <a:spcAft>
                <a:spcPct val="0"/>
              </a:spcAft>
            </a:pPr>
            <a:r>
              <a:rPr lang="en-US" sz="1050" i="1" dirty="0">
                <a:solidFill>
                  <a:prstClr val="white"/>
                </a:solidFill>
                <a:ea typeface="ＭＳ Ｐゴシック" pitchFamily="34" charset="-128"/>
                <a:cs typeface="Arial" pitchFamily="34" charset="0"/>
              </a:rPr>
              <a:t>Strictly Private &amp; Confidential </a:t>
            </a:r>
            <a:endParaRPr lang="en-US" sz="1050" dirty="0">
              <a:solidFill>
                <a:prstClr val="white"/>
              </a:solidFill>
              <a:ea typeface="ＭＳ Ｐゴシック" pitchFamily="34" charset="-128"/>
              <a:cs typeface="Arial" pitchFamily="34" charset="0"/>
            </a:endParaRPr>
          </a:p>
          <a:p>
            <a:pPr algn="ctr" fontAlgn="base">
              <a:spcBef>
                <a:spcPct val="0"/>
              </a:spcBef>
              <a:spcAft>
                <a:spcPct val="0"/>
              </a:spcAft>
            </a:pPr>
            <a:endParaRPr lang="en-US" sz="1050" dirty="0">
              <a:solidFill>
                <a:prstClr val="white"/>
              </a:solidFill>
              <a:ea typeface="ＭＳ Ｐゴシック" pitchFamily="34" charset="-128"/>
              <a:cs typeface="Arial" pitchFamily="34" charset="0"/>
            </a:endParaRPr>
          </a:p>
        </p:txBody>
      </p:sp>
    </p:spTree>
    <p:extLst>
      <p:ext uri="{BB962C8B-B14F-4D97-AF65-F5344CB8AC3E}">
        <p14:creationId xmlns:p14="http://schemas.microsoft.com/office/powerpoint/2010/main" xmlns="" val="4195855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2" r:id="rId6"/>
  </p:sldLayoutIdLst>
  <p:timing>
    <p:tnLst>
      <p:par>
        <p:cTn id="1" dur="indefinite" restart="never" nodeType="tmRoot"/>
      </p:par>
    </p:tnLst>
  </p:timing>
  <p:hf sldNum="0" hdr="0" ftr="0" dt="0"/>
  <p:txStyles>
    <p:titleStyle>
      <a:lvl1pPr algn="l" defTabSz="360000" rtl="0" eaLnBrk="1" fontAlgn="ctr" latinLnBrk="0" hangingPunct="1">
        <a:lnSpc>
          <a:spcPct val="100000"/>
        </a:lnSpc>
        <a:spcBef>
          <a:spcPts val="600"/>
        </a:spcBef>
        <a:buNone/>
        <a:defRPr kumimoji="0" lang="en-US" altLang="zh-CN" sz="2800" b="1" i="0" u="none" strike="noStrike" kern="1200" cap="none" spc="0" normalizeH="0" baseline="0" noProof="0" smtClean="0">
          <a:ln>
            <a:noFill/>
          </a:ln>
          <a:solidFill>
            <a:schemeClr val="accent3"/>
          </a:solidFill>
          <a:effectLst/>
          <a:uLnTx/>
          <a:uFillTx/>
          <a:latin typeface="+mj-lt"/>
          <a:ea typeface="+mj-ea"/>
          <a:cs typeface="+mj-cs"/>
        </a:defRPr>
      </a:lvl1pPr>
    </p:titleStyle>
    <p:bodyStyle>
      <a:lvl1pPr marL="0" indent="0" algn="l" defTabSz="360000" rtl="0" eaLnBrk="1" fontAlgn="ctr" latinLnBrk="0" hangingPunct="1">
        <a:spcBef>
          <a:spcPts val="600"/>
        </a:spcBef>
        <a:buFont typeface="Arial" pitchFamily="34" charset="0"/>
        <a:buNone/>
        <a:defRPr sz="1000" b="0" kern="1200" baseline="0">
          <a:solidFill>
            <a:schemeClr val="tx1"/>
          </a:solidFill>
          <a:latin typeface="+mn-lt"/>
          <a:ea typeface="+mn-ea"/>
          <a:cs typeface="+mn-cs"/>
        </a:defRPr>
      </a:lvl1pPr>
      <a:lvl2pPr marL="360000" indent="-360000" algn="l" defTabSz="360000" rtl="0" eaLnBrk="1" fontAlgn="ctr" latinLnBrk="0" hangingPunct="1">
        <a:spcBef>
          <a:spcPts val="600"/>
        </a:spcBef>
        <a:buFontTx/>
        <a:buBlip>
          <a:blip r:embed="rId11"/>
        </a:buBlip>
        <a:defRPr sz="1000" kern="1200" baseline="0">
          <a:solidFill>
            <a:schemeClr val="tx1"/>
          </a:solidFill>
          <a:latin typeface="+mn-lt"/>
          <a:ea typeface="+mn-ea"/>
          <a:cs typeface="+mn-cs"/>
        </a:defRPr>
      </a:lvl2pPr>
      <a:lvl3pPr marL="720000" indent="-360000" algn="l" defTabSz="360000" rtl="0" eaLnBrk="1" fontAlgn="ctr" latinLnBrk="0" hangingPunct="1">
        <a:spcBef>
          <a:spcPts val="600"/>
        </a:spcBef>
        <a:buClr>
          <a:schemeClr val="bg2"/>
        </a:buClr>
        <a:buSzPct val="125000"/>
        <a:buFont typeface="Wingdings" pitchFamily="2" charset="2"/>
        <a:buChar char="§"/>
        <a:defRPr sz="1000" kern="1200" baseline="0">
          <a:solidFill>
            <a:schemeClr val="tx1"/>
          </a:solidFill>
          <a:latin typeface="+mn-lt"/>
          <a:ea typeface="+mn-ea"/>
          <a:cs typeface="+mn-cs"/>
        </a:defRPr>
      </a:lvl3pPr>
      <a:lvl4pPr marL="1080000" indent="-360000" algn="l" defTabSz="360000" rtl="0" eaLnBrk="1" fontAlgn="ctr" latinLnBrk="0" hangingPunct="1">
        <a:spcBef>
          <a:spcPts val="600"/>
        </a:spcBef>
        <a:buClrTx/>
        <a:buFont typeface="Arial" pitchFamily="34" charset="0"/>
        <a:buChar char="–"/>
        <a:defRPr sz="1000" kern="1200" baseline="0">
          <a:solidFill>
            <a:schemeClr val="tx1"/>
          </a:solidFill>
          <a:latin typeface="+mn-lt"/>
          <a:ea typeface="+mn-ea"/>
          <a:cs typeface="+mn-cs"/>
        </a:defRPr>
      </a:lvl4pPr>
      <a:lvl5pPr marL="360000" indent="-360000" algn="l" defTabSz="360000" rtl="0" eaLnBrk="1" fontAlgn="ctr" latinLnBrk="0" hangingPunct="1">
        <a:spcBef>
          <a:spcPts val="600"/>
        </a:spcBef>
        <a:buClrTx/>
        <a:buFont typeface="+mj-lt"/>
        <a:buAutoNum type="arabicParenBoth"/>
        <a:defRPr sz="1000" kern="1200" baseline="0">
          <a:solidFill>
            <a:schemeClr val="tx1"/>
          </a:solidFill>
          <a:latin typeface="+mn-lt"/>
          <a:ea typeface="+mn-ea"/>
          <a:cs typeface="+mn-cs"/>
        </a:defRPr>
      </a:lvl5pPr>
      <a:lvl6pPr marL="360000" indent="-360000" algn="l" defTabSz="360000" rtl="0" eaLnBrk="1" fontAlgn="ctr" latinLnBrk="0" hangingPunct="1">
        <a:spcBef>
          <a:spcPts val="600"/>
        </a:spcBef>
        <a:buClrTx/>
        <a:buSzPct val="100000"/>
        <a:buFont typeface="+mj-lt"/>
        <a:buAutoNum type="alphaLcParenBoth"/>
        <a:defRPr sz="1000" kern="1200" baseline="0">
          <a:solidFill>
            <a:schemeClr val="tx1"/>
          </a:solidFill>
          <a:latin typeface="+mn-lt"/>
          <a:ea typeface="+mn-ea"/>
          <a:cs typeface="+mn-cs"/>
        </a:defRPr>
      </a:lvl6pPr>
      <a:lvl7pPr marL="360000" indent="-360000" algn="l" defTabSz="360000" rtl="0" eaLnBrk="1" fontAlgn="ctr" latinLnBrk="0" hangingPunct="1">
        <a:spcBef>
          <a:spcPts val="600"/>
        </a:spcBef>
        <a:buClrTx/>
        <a:buSzPct val="100000"/>
        <a:buFont typeface="+mj-lt"/>
        <a:buAutoNum type="romanLcParenBoth"/>
        <a:defRPr sz="1000" kern="1200" baseline="0">
          <a:solidFill>
            <a:schemeClr val="tx1"/>
          </a:solidFill>
          <a:latin typeface="+mn-lt"/>
          <a:ea typeface="+mn-ea"/>
          <a:cs typeface="+mn-cs"/>
        </a:defRPr>
      </a:lvl7pPr>
      <a:lvl8pPr marL="720000" indent="-360000" algn="l" defTabSz="360000" rtl="0" eaLnBrk="1" fontAlgn="ctr" latinLnBrk="0" hangingPunct="1">
        <a:spcBef>
          <a:spcPts val="600"/>
        </a:spcBef>
        <a:buClrTx/>
        <a:buSzPct val="100000"/>
        <a:buFont typeface="+mj-lt"/>
        <a:buAutoNum type="arabicParenBoth"/>
        <a:defRPr sz="1000" kern="1200" baseline="0">
          <a:solidFill>
            <a:schemeClr val="tx1"/>
          </a:solidFill>
          <a:latin typeface="+mn-lt"/>
          <a:ea typeface="+mn-ea"/>
          <a:cs typeface="+mn-cs"/>
        </a:defRPr>
      </a:lvl8pPr>
      <a:lvl9pPr marL="720000" indent="-360000" algn="l" defTabSz="360000" rtl="0" eaLnBrk="1" fontAlgn="ctr" latinLnBrk="0" hangingPunct="1">
        <a:spcBef>
          <a:spcPts val="600"/>
        </a:spcBef>
        <a:buClrTx/>
        <a:buSzPct val="100000"/>
        <a:buFont typeface="+mj-lt"/>
        <a:buAutoNum type="alphaLcParenBoth"/>
        <a:defRPr sz="1000" kern="1200" baseline="0">
          <a:solidFill>
            <a:schemeClr val="tx1"/>
          </a:solidFill>
          <a:latin typeface="+mn-lt"/>
          <a:ea typeface="+mn-ea"/>
          <a:cs typeface="+mn-cs"/>
        </a:defRPr>
      </a:lvl9pPr>
    </p:bodyStyle>
    <p:otherStyle>
      <a:defPPr>
        <a:defRPr lang="en-US"/>
      </a:defPPr>
      <a:lvl1pPr marL="0" indent="0" algn="l" defTabSz="360000" rtl="0" eaLnBrk="1" fontAlgn="ctr" latinLnBrk="0" hangingPunct="1">
        <a:spcBef>
          <a:spcPts val="600"/>
        </a:spcBef>
        <a:defRPr sz="1000" b="0" kern="1200" baseline="0">
          <a:solidFill>
            <a:schemeClr val="phClr"/>
          </a:solidFill>
          <a:latin typeface="+mn-lt"/>
          <a:ea typeface="+mn-ea"/>
          <a:cs typeface="+mn-cs"/>
        </a:defRPr>
      </a:lvl1pPr>
      <a:lvl2pPr marL="360000" indent="-360000" algn="l" defTabSz="360000" rtl="0" eaLnBrk="1" fontAlgn="ctr" latinLnBrk="0" hangingPunct="1">
        <a:spcBef>
          <a:spcPts val="600"/>
        </a:spcBef>
        <a:buFontTx/>
        <a:buBlip>
          <a:blip r:embed="rId11"/>
        </a:buBlip>
        <a:defRPr sz="1000" kern="1200">
          <a:solidFill>
            <a:schemeClr val="tx1"/>
          </a:solidFill>
          <a:latin typeface="+mn-lt"/>
          <a:ea typeface="+mn-ea"/>
          <a:cs typeface="+mn-cs"/>
        </a:defRPr>
      </a:lvl2pPr>
      <a:lvl3pPr marL="720000" indent="-360000" algn="l" defTabSz="360000" rtl="0" eaLnBrk="1" fontAlgn="ctr" latinLnBrk="0" hangingPunct="1">
        <a:spcBef>
          <a:spcPts val="600"/>
        </a:spcBef>
        <a:buClr>
          <a:schemeClr val="bg2"/>
        </a:buClr>
        <a:buSzPct val="125000"/>
        <a:buFont typeface="Wingdings" pitchFamily="2" charset="2"/>
        <a:buChar char="§"/>
        <a:defRPr sz="1000" kern="1200" baseline="0">
          <a:solidFill>
            <a:schemeClr val="tx1"/>
          </a:solidFill>
          <a:latin typeface="+mn-lt"/>
          <a:ea typeface="+mn-ea"/>
          <a:cs typeface="+mn-cs"/>
        </a:defRPr>
      </a:lvl3pPr>
      <a:lvl4pPr marL="1080000" indent="-360000" algn="l" defTabSz="360000" rtl="0" eaLnBrk="1" fontAlgn="ctr" latinLnBrk="0" hangingPunct="1">
        <a:spcBef>
          <a:spcPts val="600"/>
        </a:spcBef>
        <a:buClrTx/>
        <a:buFont typeface="Arial" pitchFamily="34" charset="0"/>
        <a:buChar char="–"/>
        <a:defRPr sz="1000" kern="1200" baseline="0">
          <a:solidFill>
            <a:schemeClr val="tx1"/>
          </a:solidFill>
          <a:latin typeface="+mn-lt"/>
          <a:ea typeface="+mn-ea"/>
          <a:cs typeface="+mn-cs"/>
        </a:defRPr>
      </a:lvl4pPr>
      <a:lvl5pPr marL="360000" indent="-360000" algn="l" defTabSz="360000" rtl="0" eaLnBrk="1" fontAlgn="ctr" latinLnBrk="0" hangingPunct="1">
        <a:spcBef>
          <a:spcPts val="600"/>
        </a:spcBef>
        <a:buClrTx/>
        <a:buFont typeface="+mj-lt"/>
        <a:buAutoNum type="arabicParenBoth"/>
        <a:defRPr sz="1000" kern="1200" baseline="0">
          <a:solidFill>
            <a:schemeClr val="tx1"/>
          </a:solidFill>
          <a:latin typeface="+mn-lt"/>
          <a:ea typeface="+mn-ea"/>
          <a:cs typeface="+mn-cs"/>
        </a:defRPr>
      </a:lvl5pPr>
      <a:lvl6pPr marL="360000" indent="-360000" algn="l" defTabSz="360000" rtl="0" eaLnBrk="1" fontAlgn="ctr" latinLnBrk="0" hangingPunct="1">
        <a:spcBef>
          <a:spcPts val="600"/>
        </a:spcBef>
        <a:buClrTx/>
        <a:buSzPct val="100000"/>
        <a:buFont typeface="+mj-lt"/>
        <a:buAutoNum type="alphaLcParenBoth"/>
        <a:defRPr sz="1000" kern="1200" baseline="0">
          <a:solidFill>
            <a:schemeClr val="tx1"/>
          </a:solidFill>
          <a:latin typeface="+mn-lt"/>
          <a:ea typeface="+mn-ea"/>
          <a:cs typeface="+mn-cs"/>
        </a:defRPr>
      </a:lvl6pPr>
      <a:lvl7pPr marL="360000" indent="-360000" algn="l" defTabSz="360000" rtl="0" eaLnBrk="1" fontAlgn="ctr" latinLnBrk="0" hangingPunct="1">
        <a:spcBef>
          <a:spcPts val="600"/>
        </a:spcBef>
        <a:buClrTx/>
        <a:buSzPct val="100000"/>
        <a:buFont typeface="+mj-lt"/>
        <a:buAutoNum type="romanLcParenBoth"/>
        <a:defRPr sz="1000" kern="1200" baseline="0">
          <a:solidFill>
            <a:schemeClr val="tx1"/>
          </a:solidFill>
          <a:latin typeface="+mn-lt"/>
          <a:ea typeface="+mn-ea"/>
          <a:cs typeface="+mn-cs"/>
        </a:defRPr>
      </a:lvl7pPr>
      <a:lvl8pPr marL="720000" indent="-360000" algn="l" defTabSz="360000" rtl="0" eaLnBrk="1" fontAlgn="ctr" latinLnBrk="0" hangingPunct="1">
        <a:spcBef>
          <a:spcPts val="600"/>
        </a:spcBef>
        <a:buClrTx/>
        <a:buSzPct val="100000"/>
        <a:buFont typeface="+mj-lt"/>
        <a:buAutoNum type="arabicParenBoth"/>
        <a:defRPr sz="1000" kern="1200" baseline="0">
          <a:solidFill>
            <a:schemeClr val="tx1"/>
          </a:solidFill>
          <a:latin typeface="+mn-lt"/>
          <a:ea typeface="+mn-ea"/>
          <a:cs typeface="+mn-cs"/>
        </a:defRPr>
      </a:lvl8pPr>
      <a:lvl9pPr marL="720000" indent="-360000" algn="l" defTabSz="360000" rtl="0" eaLnBrk="1" fontAlgn="ctr" latinLnBrk="0" hangingPunct="1">
        <a:spcBef>
          <a:spcPts val="600"/>
        </a:spcBef>
        <a:buClrTx/>
        <a:buSzPct val="100000"/>
        <a:buFont typeface="+mj-lt"/>
        <a:buAutoNum type="alphaLcParenBoth"/>
        <a:defRPr sz="1000"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5831" y="230138"/>
            <a:ext cx="7372350" cy="949325"/>
          </a:xfrm>
          <a:prstGeom prst="rect">
            <a:avLst/>
          </a:prstGeom>
        </p:spPr>
        <p:txBody>
          <a:bodyPr vert="horz" lIns="90000" tIns="45000" rIns="0" bIns="45000" rtlCol="0" anchor="t" anchorCtr="0">
            <a:noAutofit/>
          </a:bodyPr>
          <a:lstStyle/>
          <a:p>
            <a:r>
              <a:rPr lang="en-US" dirty="0" smtClean="0"/>
              <a:t>Click to edit Master title style</a:t>
            </a:r>
            <a:endParaRPr lang="en-US" dirty="0"/>
          </a:p>
        </p:txBody>
      </p:sp>
      <p:sp>
        <p:nvSpPr>
          <p:cNvPr id="3" name="Text Placeholder 1"/>
          <p:cNvSpPr>
            <a:spLocks noGrp="1"/>
          </p:cNvSpPr>
          <p:nvPr>
            <p:ph type="body" idx="1"/>
          </p:nvPr>
        </p:nvSpPr>
        <p:spPr bwMode="gray">
          <a:xfrm>
            <a:off x="885831" y="1212849"/>
            <a:ext cx="7372350" cy="4812986"/>
          </a:xfrm>
          <a:prstGeom prst="rect">
            <a:avLst/>
          </a:prstGeom>
          <a:effectLst/>
        </p:spPr>
        <p:txBody>
          <a:bodyPr vert="horz" lIns="91440" tIns="45720" rIns="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cxnSp>
        <p:nvCxnSpPr>
          <p:cNvPr id="19" name="Straight Connector 18"/>
          <p:cNvCxnSpPr/>
          <p:nvPr/>
        </p:nvCxnSpPr>
        <p:spPr>
          <a:xfrm>
            <a:off x="8699983" y="6442118"/>
            <a:ext cx="0" cy="27432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051" name="Picture 3" descr="M:\USER\DTP\Library\Resources from KL\CIMB(h).e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915010" y="6407942"/>
            <a:ext cx="755364" cy="225306"/>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flag-Malaysia" descr="M:\USER\DTP\Max Wong\graphics\logo\to be transferred\flag-Malaysia(b).emf" hidden="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94407" y="282540"/>
            <a:ext cx="378069" cy="273103"/>
          </a:xfrm>
          <a:prstGeom prst="rect">
            <a:avLst/>
          </a:prstGeom>
          <a:noFill/>
          <a:extLst>
            <a:ext uri="{909E8E84-426E-40DD-AFC4-6F175D3DCCD1}">
              <a14:hiddenFill xmlns:a14="http://schemas.microsoft.com/office/drawing/2010/main" xmlns="">
                <a:solidFill>
                  <a:srgbClr val="FFFFFF"/>
                </a:solidFill>
              </a14:hiddenFill>
            </a:ext>
          </a:extLst>
        </p:spPr>
      </p:pic>
      <p:pic>
        <p:nvPicPr>
          <p:cNvPr id="26" name="Picture 3" descr="M:\USER\DTP\Library\Resources from KL\CIMB(h).emf" hidden="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971712" y="0"/>
            <a:ext cx="755364" cy="225306"/>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1" name="Group 20" hidden="1"/>
          <p:cNvGrpSpPr/>
          <p:nvPr/>
        </p:nvGrpSpPr>
        <p:grpSpPr>
          <a:xfrm>
            <a:off x="-1479113" y="1212850"/>
            <a:ext cx="1262769" cy="1666800"/>
            <a:chOff x="-1602377" y="1212850"/>
            <a:chExt cx="1368000" cy="1666800"/>
          </a:xfrm>
        </p:grpSpPr>
        <p:graphicFrame>
          <p:nvGraphicFramePr>
            <p:cNvPr id="11" name="CIMB Tombstone" hidden="1"/>
            <p:cNvGraphicFramePr>
              <a:graphicFrameLocks/>
            </p:cNvGraphicFramePr>
            <p:nvPr>
              <p:extLst>
                <p:ext uri="{D42A27DB-BD31-4B8C-83A1-F6EECF244321}">
                  <p14:modId xmlns:p14="http://schemas.microsoft.com/office/powerpoint/2010/main" xmlns="" val="1102815510"/>
                </p:ext>
              </p:extLst>
            </p:nvPr>
          </p:nvGraphicFramePr>
          <p:xfrm>
            <a:off x="-1602377" y="1212850"/>
            <a:ext cx="1368000" cy="1666800"/>
          </p:xfrm>
          <a:graphic>
            <a:graphicData uri="http://schemas.openxmlformats.org/drawingml/2006/table">
              <a:tbl>
                <a:tblPr/>
                <a:tblGrid>
                  <a:gridCol w="684000"/>
                  <a:gridCol w="684000"/>
                </a:tblGrid>
                <a:tr h="219600">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sz="900" b="1" baseline="0" dirty="0" smtClean="0">
                            <a:solidFill>
                              <a:schemeClr val="tx1">
                                <a:lumMod val="85000"/>
                                <a:lumOff val="15000"/>
                              </a:schemeClr>
                            </a:solidFill>
                            <a:latin typeface="Calibri" pitchFamily="34" charset="0"/>
                            <a:ea typeface="ＭＳ Ｐゴシック"/>
                            <a:cs typeface="Arial" pitchFamily="34" charset="0"/>
                          </a:rPr>
                          <a:t>Pavilion REIT</a:t>
                        </a:r>
                        <a:endParaRPr kumimoji="0" lang="en-US" sz="900" b="1" i="0" u="none" strike="noStrike" cap="none" normalizeH="0" baseline="0" dirty="0" smtClean="0">
                          <a:ln>
                            <a:noFill/>
                          </a:ln>
                          <a:solidFill>
                            <a:srgbClr val="000000"/>
                          </a:solidFill>
                          <a:effectLst/>
                          <a:latin typeface="Calibri" pitchFamily="34" charset="0"/>
                          <a:ea typeface="MS PGothic" pitchFamily="34" charset="-128"/>
                          <a:cs typeface="Arial" pitchFamily="34" charset="0"/>
                        </a:endParaRP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n-GB"/>
                      </a:p>
                    </a:txBody>
                    <a:tcPr/>
                  </a:tc>
                </a:tr>
                <a:tr h="302400">
                  <a:tc gridSpan="2">
                    <a:txBody>
                      <a:bodyPr/>
                      <a:lstStyle/>
                      <a:p>
                        <a:pPr marL="114300" marR="0" lvl="1" indent="0" algn="ctr" defTabSz="914400" rtl="0" eaLnBrk="1" fontAlgn="ctr" latinLnBrk="0" hangingPunct="1">
                          <a:lnSpc>
                            <a:spcPct val="100000"/>
                          </a:lnSpc>
                          <a:spcBef>
                            <a:spcPct val="0"/>
                          </a:spcBef>
                          <a:spcAft>
                            <a:spcPct val="0"/>
                          </a:spcAft>
                          <a:buClrTx/>
                          <a:buSzTx/>
                          <a:buFontTx/>
                          <a:buNone/>
                          <a:tabLst>
                            <a:tab pos="914400" algn="l"/>
                          </a:tabLst>
                        </a:pPr>
                        <a:endParaRPr kumimoji="0" lang="en-US" sz="900" b="0" i="0" u="none" strike="noStrike" cap="none" normalizeH="0" baseline="0" dirty="0" smtClean="0">
                          <a:ln>
                            <a:noFill/>
                          </a:ln>
                          <a:solidFill>
                            <a:schemeClr val="tx1"/>
                          </a:solidFill>
                          <a:effectLst/>
                          <a:latin typeface="Calibri" pitchFamily="34" charset="0"/>
                          <a:ea typeface="MS PGothic" pitchFamily="34" charset="-128"/>
                          <a:cs typeface="Arial" pitchFamily="34" charset="0"/>
                          <a:sym typeface="Lucida Grande" charset="0"/>
                        </a:endParaRP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19050" cap="flat" cmpd="sng" algn="ctr">
                        <a:solidFill>
                          <a:schemeClr val="tx2"/>
                        </a:solidFill>
                        <a:prstDash val="solid"/>
                        <a:round/>
                        <a:headEnd type="none" w="med" len="med"/>
                        <a:tailEnd type="none" w="med" len="med"/>
                      </a:lnT>
                      <a:lnB w="3175" cap="flat" cmpd="sng" algn="ctr">
                        <a:solidFill>
                          <a:schemeClr val="accent5"/>
                        </a:solidFill>
                        <a:prstDash val="solid"/>
                        <a:round/>
                        <a:headEnd type="none" w="med" len="med"/>
                        <a:tailEnd type="none" w="med" len="med"/>
                      </a:lnB>
                      <a:lnTlToBr>
                        <a:noFill/>
                      </a:lnTlToBr>
                      <a:lnBlToTr>
                        <a:noFill/>
                      </a:lnBlToTr>
                      <a:solidFill>
                        <a:srgbClr val="FFFFFF"/>
                      </a:solidFill>
                    </a:tcPr>
                  </a:tc>
                  <a:tc hMerge="1">
                    <a:txBody>
                      <a:bodyPr/>
                      <a:lstStyle/>
                      <a:p>
                        <a:endParaRPr lang="en-GB"/>
                      </a:p>
                    </a:txBody>
                    <a:tcPr/>
                  </a:tc>
                </a:tr>
                <a:tr h="676800">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tab pos="914400" algn="l"/>
                          </a:tabLst>
                          <a:defRPr/>
                        </a:pPr>
                        <a:r>
                          <a:rPr kumimoji="0" lang="en-US" sz="900" b="1" i="0" u="none" strike="noStrike" kern="1200" cap="none" normalizeH="0" baseline="0" dirty="0" smtClean="0">
                            <a:ln>
                              <a:noFill/>
                            </a:ln>
                            <a:solidFill>
                              <a:srgbClr val="000000"/>
                            </a:solidFill>
                            <a:effectLst/>
                            <a:latin typeface="Calibri" pitchFamily="34" charset="0"/>
                            <a:ea typeface="MS PGothic" pitchFamily="34" charset="-128"/>
                            <a:cs typeface="Arial" pitchFamily="34" charset="0"/>
                          </a:rPr>
                          <a:t>Listing on Bursa Malaysia</a:t>
                        </a:r>
                      </a:p>
                      <a:p>
                        <a:pPr marL="0" marR="0" lvl="0" indent="0" algn="ctr" defTabSz="914400" rtl="0" eaLnBrk="1" fontAlgn="ctr" latinLnBrk="0" hangingPunct="1">
                          <a:lnSpc>
                            <a:spcPct val="100000"/>
                          </a:lnSpc>
                          <a:spcBef>
                            <a:spcPct val="0"/>
                          </a:spcBef>
                          <a:spcAft>
                            <a:spcPct val="0"/>
                          </a:spcAft>
                          <a:buClrTx/>
                          <a:buSzTx/>
                          <a:buFontTx/>
                          <a:buNone/>
                          <a:tabLst>
                            <a:tab pos="914400" algn="l"/>
                          </a:tabLst>
                          <a:defRPr/>
                        </a:pPr>
                        <a:endParaRPr kumimoji="0" lang="en-US" sz="900" b="1" i="0" u="none" strike="noStrike" cap="none" normalizeH="0" baseline="0" dirty="0" smtClean="0">
                          <a:ln>
                            <a:noFill/>
                          </a:ln>
                          <a:solidFill>
                            <a:srgbClr val="000000"/>
                          </a:solidFill>
                          <a:effectLst/>
                          <a:latin typeface="Calibri" pitchFamily="34" charset="0"/>
                          <a:ea typeface="MS PGothic" pitchFamily="34" charset="-128"/>
                          <a:cs typeface="Arial"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tab pos="914400" algn="l"/>
                          </a:tabLst>
                          <a:defRPr/>
                        </a:pPr>
                        <a:endParaRPr kumimoji="0" lang="en-US" sz="8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tab pos="914400" algn="l"/>
                          </a:tabLst>
                        </a:pPr>
                        <a:r>
                          <a:rPr kumimoji="0" lang="en-US" sz="8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rPr>
                          <a:t>Joint Principal Adviser, JGC, JB and JM-UW</a:t>
                        </a: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lnTlToBr>
                        <a:noFill/>
                      </a:lnTlToBr>
                      <a:lnBlToTr>
                        <a:noFill/>
                      </a:lnBlToTr>
                      <a:solidFill>
                        <a:srgbClr val="F8F0DA"/>
                      </a:solidFill>
                    </a:tcPr>
                  </a:tc>
                  <a:tc hMerge="1">
                    <a:txBody>
                      <a:bodyPr/>
                      <a:lstStyle/>
                      <a:p>
                        <a:endParaRPr lang="en-GB"/>
                      </a:p>
                    </a:txBody>
                    <a:tcPr/>
                  </a:tc>
                </a:tr>
                <a:tr h="180000">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sz="800" b="1" baseline="0" dirty="0" smtClean="0">
                            <a:solidFill>
                              <a:schemeClr val="tx2"/>
                            </a:solidFill>
                            <a:latin typeface="Calibri" pitchFamily="34" charset="0"/>
                            <a:cs typeface="Arial" pitchFamily="34" charset="0"/>
                          </a:rPr>
                          <a:t>RM710.3 million</a:t>
                        </a: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lnTlToBr>
                        <a:noFill/>
                      </a:lnTlToBr>
                      <a:lnBlToTr>
                        <a:noFill/>
                      </a:lnBlToTr>
                      <a:solidFill>
                        <a:srgbClr val="FFFFFF"/>
                      </a:solidFill>
                    </a:tcPr>
                  </a:tc>
                  <a:tc hMerge="1">
                    <a:txBody>
                      <a:bodyPr/>
                      <a:lstStyle/>
                      <a:p>
                        <a:endParaRPr lang="en-GB"/>
                      </a:p>
                    </a:txBody>
                    <a:tcPr/>
                  </a:tc>
                </a:tr>
                <a:tr h="288000">
                  <a:tc>
                    <a:txBody>
                      <a:bodyPr/>
                      <a:lstStyle/>
                      <a:p>
                        <a:pPr marL="0" marR="0" lvl="0" indent="0" algn="ctr" defTabSz="914400" rtl="0" eaLnBrk="1" fontAlgn="ctr" latinLnBrk="0" hangingPunct="1">
                          <a:lnSpc>
                            <a:spcPct val="100000"/>
                          </a:lnSpc>
                          <a:spcBef>
                            <a:spcPct val="0"/>
                          </a:spcBef>
                          <a:spcAft>
                            <a:spcPct val="0"/>
                          </a:spcAft>
                          <a:buClrTx/>
                          <a:buSzTx/>
                          <a:buFontTx/>
                          <a:buNone/>
                          <a:tabLst>
                            <a:tab pos="914400" algn="l"/>
                          </a:tabLst>
                        </a:pPr>
                        <a:r>
                          <a:rPr kumimoji="0" lang="en-US" sz="8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rPr>
                          <a:t>2011</a:t>
                        </a:r>
                      </a:p>
                      <a:p>
                        <a:pPr marL="0" marR="0" lvl="0" indent="0" algn="ctr" defTabSz="914400" rtl="0" eaLnBrk="1" fontAlgn="ctr" latinLnBrk="0" hangingPunct="1">
                          <a:lnSpc>
                            <a:spcPct val="100000"/>
                          </a:lnSpc>
                          <a:spcBef>
                            <a:spcPct val="0"/>
                          </a:spcBef>
                          <a:spcAft>
                            <a:spcPct val="0"/>
                          </a:spcAft>
                          <a:buClrTx/>
                          <a:buSzTx/>
                          <a:buFontTx/>
                          <a:buNone/>
                          <a:tabLst>
                            <a:tab pos="914400" algn="l"/>
                          </a:tabLst>
                        </a:pPr>
                        <a:r>
                          <a:rPr kumimoji="0" lang="en-US" sz="8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rPr>
                          <a:t>Malaysia</a:t>
                        </a: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3175" cap="flat" cmpd="sng" algn="ctr">
                        <a:solidFill>
                          <a:schemeClr val="accent5"/>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8F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tab pos="914400" algn="l"/>
                          </a:tabLst>
                        </a:pPr>
                        <a:endParaRPr kumimoji="0" lang="en-US" sz="8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endParaRPr>
                      </a:p>
                    </a:txBody>
                    <a:tcPr marL="0" marR="0" marT="0" marB="0" anchor="ctr" horzOverflow="overflow">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3175" cap="flat" cmpd="sng" algn="ctr">
                        <a:solidFill>
                          <a:schemeClr val="accent5"/>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8F0DA"/>
                      </a:solidFill>
                    </a:tcPr>
                  </a:tc>
                </a:tr>
              </a:tbl>
            </a:graphicData>
          </a:graphic>
        </p:graphicFrame>
        <p:pic>
          <p:nvPicPr>
            <p:cNvPr id="13" name="Pavilion REIT(v).emf" descr="M:\USER\DTP\Max Wong\graphics\logo\to be transferred\Pavilion REIT(v).emf" hidden="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293848" y="1491533"/>
              <a:ext cx="750942" cy="184774"/>
            </a:xfrm>
            <a:prstGeom prst="rect">
              <a:avLst/>
            </a:prstGeom>
            <a:noFill/>
            <a:extLst>
              <a:ext uri="{909E8E84-426E-40DD-AFC4-6F175D3DCCD1}">
                <a14:hiddenFill xmlns:a14="http://schemas.microsoft.com/office/drawing/2010/main" xmlns="">
                  <a:solidFill>
                    <a:srgbClr val="FFFFFF"/>
                  </a:solidFill>
                </a14:hiddenFill>
              </a:ext>
            </a:extLst>
          </p:spPr>
        </p:pic>
        <p:pic>
          <p:nvPicPr>
            <p:cNvPr id="27" name="Picture 3" descr="M:\USER\DTP\Library\Resources from KL\CIMB(h).emf" hidden="1"/>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826265" y="2666909"/>
              <a:ext cx="499897" cy="137637"/>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20" name="Rectangle 19"/>
          <p:cNvSpPr/>
          <p:nvPr/>
        </p:nvSpPr>
        <p:spPr>
          <a:xfrm>
            <a:off x="0" y="6702552"/>
            <a:ext cx="9144000" cy="155448"/>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spcBef>
                <a:spcPts val="600"/>
              </a:spcBef>
            </a:pPr>
            <a:endParaRPr lang="en-US" sz="1000" dirty="0">
              <a:solidFill>
                <a:srgbClr val="000000"/>
              </a:solidFill>
            </a:endParaRPr>
          </a:p>
        </p:txBody>
      </p:sp>
      <p:sp>
        <p:nvSpPr>
          <p:cNvPr id="22" name="Rectangle 21"/>
          <p:cNvSpPr/>
          <p:nvPr/>
        </p:nvSpPr>
        <p:spPr>
          <a:xfrm>
            <a:off x="0" y="0"/>
            <a:ext cx="9144000" cy="146304"/>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spcBef>
                <a:spcPts val="600"/>
              </a:spcBef>
            </a:pPr>
            <a:endParaRPr lang="en-US" sz="1000" dirty="0">
              <a:solidFill>
                <a:srgbClr val="000000"/>
              </a:solidFill>
            </a:endParaRPr>
          </a:p>
        </p:txBody>
      </p:sp>
      <p:sp>
        <p:nvSpPr>
          <p:cNvPr id="23" name="Pentagon 22"/>
          <p:cNvSpPr/>
          <p:nvPr/>
        </p:nvSpPr>
        <p:spPr>
          <a:xfrm>
            <a:off x="0" y="0"/>
            <a:ext cx="914400" cy="146304"/>
          </a:xfrm>
          <a:prstGeom prst="homePlat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spcBef>
                <a:spcPts val="600"/>
              </a:spcBef>
            </a:pPr>
            <a:endParaRPr lang="en-US" sz="1000" dirty="0">
              <a:solidFill>
                <a:srgbClr val="000000"/>
              </a:solidFill>
            </a:endParaRPr>
          </a:p>
        </p:txBody>
      </p:sp>
      <p:sp>
        <p:nvSpPr>
          <p:cNvPr id="15" name="TextBox 14"/>
          <p:cNvSpPr txBox="1"/>
          <p:nvPr/>
        </p:nvSpPr>
        <p:spPr>
          <a:xfrm>
            <a:off x="1" y="6641275"/>
            <a:ext cx="9143999" cy="415498"/>
          </a:xfrm>
          <a:prstGeom prst="rect">
            <a:avLst/>
          </a:prstGeom>
          <a:noFill/>
        </p:spPr>
        <p:txBody>
          <a:bodyPr wrap="square" rtlCol="0">
            <a:spAutoFit/>
          </a:bodyPr>
          <a:lstStyle/>
          <a:p>
            <a:pPr algn="ctr" fontAlgn="base">
              <a:spcBef>
                <a:spcPct val="0"/>
              </a:spcBef>
              <a:spcAft>
                <a:spcPct val="0"/>
              </a:spcAft>
            </a:pPr>
            <a:r>
              <a:rPr lang="en-US" sz="1050" i="1" dirty="0">
                <a:solidFill>
                  <a:prstClr val="white"/>
                </a:solidFill>
                <a:ea typeface="ＭＳ Ｐゴシック" pitchFamily="34" charset="-128"/>
                <a:cs typeface="Arial" pitchFamily="34" charset="0"/>
              </a:rPr>
              <a:t>Strictly Private &amp; Confidential </a:t>
            </a:r>
            <a:endParaRPr lang="en-US" sz="1050" dirty="0">
              <a:solidFill>
                <a:prstClr val="white"/>
              </a:solidFill>
              <a:ea typeface="ＭＳ Ｐゴシック" pitchFamily="34" charset="-128"/>
              <a:cs typeface="Arial" pitchFamily="34" charset="0"/>
            </a:endParaRPr>
          </a:p>
          <a:p>
            <a:pPr algn="ctr" fontAlgn="base">
              <a:spcBef>
                <a:spcPct val="0"/>
              </a:spcBef>
              <a:spcAft>
                <a:spcPct val="0"/>
              </a:spcAft>
            </a:pPr>
            <a:endParaRPr lang="en-US" sz="1050" dirty="0">
              <a:solidFill>
                <a:prstClr val="white"/>
              </a:solidFill>
              <a:ea typeface="ＭＳ Ｐゴシック" pitchFamily="34" charset="-128"/>
              <a:cs typeface="Arial" pitchFamily="34" charset="0"/>
            </a:endParaRPr>
          </a:p>
        </p:txBody>
      </p:sp>
    </p:spTree>
    <p:extLst>
      <p:ext uri="{BB962C8B-B14F-4D97-AF65-F5344CB8AC3E}">
        <p14:creationId xmlns:p14="http://schemas.microsoft.com/office/powerpoint/2010/main" xmlns="" val="3807488283"/>
      </p:ext>
    </p:extLst>
  </p:cSld>
  <p:clrMap bg1="lt1" tx1="dk1" bg2="lt2" tx2="dk2" accent1="accent1" accent2="accent2" accent3="accent3" accent4="accent4" accent5="accent5" accent6="accent6" hlink="hlink" folHlink="folHlink"/>
  <p:sldLayoutIdLst>
    <p:sldLayoutId id="2147483667" r:id="rId1"/>
    <p:sldLayoutId id="2147483669" r:id="rId2"/>
    <p:sldLayoutId id="2147483671" r:id="rId3"/>
  </p:sldLayoutIdLst>
  <p:timing>
    <p:tnLst>
      <p:par>
        <p:cTn id="1" dur="indefinite" restart="never" nodeType="tmRoot"/>
      </p:par>
    </p:tnLst>
  </p:timing>
  <p:hf sldNum="0" hdr="0" ftr="0" dt="0"/>
  <p:txStyles>
    <p:titleStyle>
      <a:lvl1pPr algn="l" defTabSz="360000" rtl="0" eaLnBrk="1" fontAlgn="ctr" latinLnBrk="0" hangingPunct="1">
        <a:lnSpc>
          <a:spcPct val="100000"/>
        </a:lnSpc>
        <a:spcBef>
          <a:spcPts val="600"/>
        </a:spcBef>
        <a:buNone/>
        <a:defRPr kumimoji="0" lang="en-US" altLang="zh-CN" sz="2800" b="1" i="0" u="none" strike="noStrike" kern="1200" cap="none" spc="0" normalizeH="0" baseline="0" noProof="0" smtClean="0">
          <a:ln>
            <a:noFill/>
          </a:ln>
          <a:solidFill>
            <a:schemeClr val="accent3"/>
          </a:solidFill>
          <a:effectLst/>
          <a:uLnTx/>
          <a:uFillTx/>
          <a:latin typeface="+mj-lt"/>
          <a:ea typeface="+mj-ea"/>
          <a:cs typeface="+mj-cs"/>
        </a:defRPr>
      </a:lvl1pPr>
    </p:titleStyle>
    <p:bodyStyle>
      <a:lvl1pPr marL="0" indent="0" algn="l" defTabSz="360000" rtl="0" eaLnBrk="1" fontAlgn="ctr" latinLnBrk="0" hangingPunct="1">
        <a:spcBef>
          <a:spcPts val="600"/>
        </a:spcBef>
        <a:buFont typeface="Arial" pitchFamily="34" charset="0"/>
        <a:buNone/>
        <a:defRPr sz="1000" b="0" kern="1200" baseline="0">
          <a:solidFill>
            <a:schemeClr val="tx1"/>
          </a:solidFill>
          <a:latin typeface="+mn-lt"/>
          <a:ea typeface="+mn-ea"/>
          <a:cs typeface="+mn-cs"/>
        </a:defRPr>
      </a:lvl1pPr>
      <a:lvl2pPr marL="360000" indent="-360000" algn="l" defTabSz="360000" rtl="0" eaLnBrk="1" fontAlgn="ctr" latinLnBrk="0" hangingPunct="1">
        <a:spcBef>
          <a:spcPts val="600"/>
        </a:spcBef>
        <a:buFontTx/>
        <a:buBlip>
          <a:blip r:embed="rId8"/>
        </a:buBlip>
        <a:defRPr sz="1000" kern="1200" baseline="0">
          <a:solidFill>
            <a:schemeClr val="tx1"/>
          </a:solidFill>
          <a:latin typeface="+mn-lt"/>
          <a:ea typeface="+mn-ea"/>
          <a:cs typeface="+mn-cs"/>
        </a:defRPr>
      </a:lvl2pPr>
      <a:lvl3pPr marL="720000" indent="-360000" algn="l" defTabSz="360000" rtl="0" eaLnBrk="1" fontAlgn="ctr" latinLnBrk="0" hangingPunct="1">
        <a:spcBef>
          <a:spcPts val="600"/>
        </a:spcBef>
        <a:buClr>
          <a:schemeClr val="bg2"/>
        </a:buClr>
        <a:buSzPct val="125000"/>
        <a:buFont typeface="Wingdings" pitchFamily="2" charset="2"/>
        <a:buChar char="§"/>
        <a:defRPr sz="1000" kern="1200" baseline="0">
          <a:solidFill>
            <a:schemeClr val="tx1"/>
          </a:solidFill>
          <a:latin typeface="+mn-lt"/>
          <a:ea typeface="+mn-ea"/>
          <a:cs typeface="+mn-cs"/>
        </a:defRPr>
      </a:lvl3pPr>
      <a:lvl4pPr marL="1080000" indent="-360000" algn="l" defTabSz="360000" rtl="0" eaLnBrk="1" fontAlgn="ctr" latinLnBrk="0" hangingPunct="1">
        <a:spcBef>
          <a:spcPts val="600"/>
        </a:spcBef>
        <a:buClrTx/>
        <a:buFont typeface="Arial" pitchFamily="34" charset="0"/>
        <a:buChar char="–"/>
        <a:defRPr sz="1000" kern="1200" baseline="0">
          <a:solidFill>
            <a:schemeClr val="tx1"/>
          </a:solidFill>
          <a:latin typeface="+mn-lt"/>
          <a:ea typeface="+mn-ea"/>
          <a:cs typeface="+mn-cs"/>
        </a:defRPr>
      </a:lvl4pPr>
      <a:lvl5pPr marL="360000" indent="-360000" algn="l" defTabSz="360000" rtl="0" eaLnBrk="1" fontAlgn="ctr" latinLnBrk="0" hangingPunct="1">
        <a:spcBef>
          <a:spcPts val="600"/>
        </a:spcBef>
        <a:buClrTx/>
        <a:buFont typeface="+mj-lt"/>
        <a:buAutoNum type="arabicParenBoth"/>
        <a:defRPr sz="1000" kern="1200" baseline="0">
          <a:solidFill>
            <a:schemeClr val="tx1"/>
          </a:solidFill>
          <a:latin typeface="+mn-lt"/>
          <a:ea typeface="+mn-ea"/>
          <a:cs typeface="+mn-cs"/>
        </a:defRPr>
      </a:lvl5pPr>
      <a:lvl6pPr marL="360000" indent="-360000" algn="l" defTabSz="360000" rtl="0" eaLnBrk="1" fontAlgn="ctr" latinLnBrk="0" hangingPunct="1">
        <a:spcBef>
          <a:spcPts val="600"/>
        </a:spcBef>
        <a:buClrTx/>
        <a:buSzPct val="100000"/>
        <a:buFont typeface="+mj-lt"/>
        <a:buAutoNum type="alphaLcParenBoth"/>
        <a:defRPr sz="1000" kern="1200" baseline="0">
          <a:solidFill>
            <a:schemeClr val="tx1"/>
          </a:solidFill>
          <a:latin typeface="+mn-lt"/>
          <a:ea typeface="+mn-ea"/>
          <a:cs typeface="+mn-cs"/>
        </a:defRPr>
      </a:lvl6pPr>
      <a:lvl7pPr marL="360000" indent="-360000" algn="l" defTabSz="360000" rtl="0" eaLnBrk="1" fontAlgn="ctr" latinLnBrk="0" hangingPunct="1">
        <a:spcBef>
          <a:spcPts val="600"/>
        </a:spcBef>
        <a:buClrTx/>
        <a:buSzPct val="100000"/>
        <a:buFont typeface="+mj-lt"/>
        <a:buAutoNum type="romanLcParenBoth"/>
        <a:defRPr sz="1000" kern="1200" baseline="0">
          <a:solidFill>
            <a:schemeClr val="tx1"/>
          </a:solidFill>
          <a:latin typeface="+mn-lt"/>
          <a:ea typeface="+mn-ea"/>
          <a:cs typeface="+mn-cs"/>
        </a:defRPr>
      </a:lvl7pPr>
      <a:lvl8pPr marL="720000" indent="-360000" algn="l" defTabSz="360000" rtl="0" eaLnBrk="1" fontAlgn="ctr" latinLnBrk="0" hangingPunct="1">
        <a:spcBef>
          <a:spcPts val="600"/>
        </a:spcBef>
        <a:buClrTx/>
        <a:buSzPct val="100000"/>
        <a:buFont typeface="+mj-lt"/>
        <a:buAutoNum type="arabicParenBoth"/>
        <a:defRPr sz="1000" kern="1200" baseline="0">
          <a:solidFill>
            <a:schemeClr val="tx1"/>
          </a:solidFill>
          <a:latin typeface="+mn-lt"/>
          <a:ea typeface="+mn-ea"/>
          <a:cs typeface="+mn-cs"/>
        </a:defRPr>
      </a:lvl8pPr>
      <a:lvl9pPr marL="720000" indent="-360000" algn="l" defTabSz="360000" rtl="0" eaLnBrk="1" fontAlgn="ctr" latinLnBrk="0" hangingPunct="1">
        <a:spcBef>
          <a:spcPts val="600"/>
        </a:spcBef>
        <a:buClrTx/>
        <a:buSzPct val="100000"/>
        <a:buFont typeface="+mj-lt"/>
        <a:buAutoNum type="alphaLcParenBoth"/>
        <a:defRPr sz="1000" kern="1200" baseline="0">
          <a:solidFill>
            <a:schemeClr val="tx1"/>
          </a:solidFill>
          <a:latin typeface="+mn-lt"/>
          <a:ea typeface="+mn-ea"/>
          <a:cs typeface="+mn-cs"/>
        </a:defRPr>
      </a:lvl9pPr>
    </p:bodyStyle>
    <p:otherStyle>
      <a:defPPr>
        <a:defRPr lang="en-US"/>
      </a:defPPr>
      <a:lvl1pPr marL="0" indent="0" algn="l" defTabSz="360000" rtl="0" eaLnBrk="1" fontAlgn="ctr" latinLnBrk="0" hangingPunct="1">
        <a:spcBef>
          <a:spcPts val="600"/>
        </a:spcBef>
        <a:defRPr sz="1000" b="0" kern="1200" baseline="0">
          <a:solidFill>
            <a:schemeClr val="phClr"/>
          </a:solidFill>
          <a:latin typeface="+mn-lt"/>
          <a:ea typeface="+mn-ea"/>
          <a:cs typeface="+mn-cs"/>
        </a:defRPr>
      </a:lvl1pPr>
      <a:lvl2pPr marL="360000" indent="-360000" algn="l" defTabSz="360000" rtl="0" eaLnBrk="1" fontAlgn="ctr" latinLnBrk="0" hangingPunct="1">
        <a:spcBef>
          <a:spcPts val="600"/>
        </a:spcBef>
        <a:buFontTx/>
        <a:buBlip>
          <a:blip r:embed="rId8"/>
        </a:buBlip>
        <a:defRPr sz="1000" kern="1200">
          <a:solidFill>
            <a:schemeClr val="tx1"/>
          </a:solidFill>
          <a:latin typeface="+mn-lt"/>
          <a:ea typeface="+mn-ea"/>
          <a:cs typeface="+mn-cs"/>
        </a:defRPr>
      </a:lvl2pPr>
      <a:lvl3pPr marL="720000" indent="-360000" algn="l" defTabSz="360000" rtl="0" eaLnBrk="1" fontAlgn="ctr" latinLnBrk="0" hangingPunct="1">
        <a:spcBef>
          <a:spcPts val="600"/>
        </a:spcBef>
        <a:buClr>
          <a:schemeClr val="bg2"/>
        </a:buClr>
        <a:buSzPct val="125000"/>
        <a:buFont typeface="Wingdings" pitchFamily="2" charset="2"/>
        <a:buChar char="§"/>
        <a:defRPr sz="1000" kern="1200" baseline="0">
          <a:solidFill>
            <a:schemeClr val="tx1"/>
          </a:solidFill>
          <a:latin typeface="+mn-lt"/>
          <a:ea typeface="+mn-ea"/>
          <a:cs typeface="+mn-cs"/>
        </a:defRPr>
      </a:lvl3pPr>
      <a:lvl4pPr marL="1080000" indent="-360000" algn="l" defTabSz="360000" rtl="0" eaLnBrk="1" fontAlgn="ctr" latinLnBrk="0" hangingPunct="1">
        <a:spcBef>
          <a:spcPts val="600"/>
        </a:spcBef>
        <a:buClrTx/>
        <a:buFont typeface="Arial" pitchFamily="34" charset="0"/>
        <a:buChar char="–"/>
        <a:defRPr sz="1000" kern="1200" baseline="0">
          <a:solidFill>
            <a:schemeClr val="tx1"/>
          </a:solidFill>
          <a:latin typeface="+mn-lt"/>
          <a:ea typeface="+mn-ea"/>
          <a:cs typeface="+mn-cs"/>
        </a:defRPr>
      </a:lvl4pPr>
      <a:lvl5pPr marL="360000" indent="-360000" algn="l" defTabSz="360000" rtl="0" eaLnBrk="1" fontAlgn="ctr" latinLnBrk="0" hangingPunct="1">
        <a:spcBef>
          <a:spcPts val="600"/>
        </a:spcBef>
        <a:buClrTx/>
        <a:buFont typeface="+mj-lt"/>
        <a:buAutoNum type="arabicParenBoth"/>
        <a:defRPr sz="1000" kern="1200" baseline="0">
          <a:solidFill>
            <a:schemeClr val="tx1"/>
          </a:solidFill>
          <a:latin typeface="+mn-lt"/>
          <a:ea typeface="+mn-ea"/>
          <a:cs typeface="+mn-cs"/>
        </a:defRPr>
      </a:lvl5pPr>
      <a:lvl6pPr marL="360000" indent="-360000" algn="l" defTabSz="360000" rtl="0" eaLnBrk="1" fontAlgn="ctr" latinLnBrk="0" hangingPunct="1">
        <a:spcBef>
          <a:spcPts val="600"/>
        </a:spcBef>
        <a:buClrTx/>
        <a:buSzPct val="100000"/>
        <a:buFont typeface="+mj-lt"/>
        <a:buAutoNum type="alphaLcParenBoth"/>
        <a:defRPr sz="1000" kern="1200" baseline="0">
          <a:solidFill>
            <a:schemeClr val="tx1"/>
          </a:solidFill>
          <a:latin typeface="+mn-lt"/>
          <a:ea typeface="+mn-ea"/>
          <a:cs typeface="+mn-cs"/>
        </a:defRPr>
      </a:lvl6pPr>
      <a:lvl7pPr marL="360000" indent="-360000" algn="l" defTabSz="360000" rtl="0" eaLnBrk="1" fontAlgn="ctr" latinLnBrk="0" hangingPunct="1">
        <a:spcBef>
          <a:spcPts val="600"/>
        </a:spcBef>
        <a:buClrTx/>
        <a:buSzPct val="100000"/>
        <a:buFont typeface="+mj-lt"/>
        <a:buAutoNum type="romanLcParenBoth"/>
        <a:defRPr sz="1000" kern="1200" baseline="0">
          <a:solidFill>
            <a:schemeClr val="tx1"/>
          </a:solidFill>
          <a:latin typeface="+mn-lt"/>
          <a:ea typeface="+mn-ea"/>
          <a:cs typeface="+mn-cs"/>
        </a:defRPr>
      </a:lvl7pPr>
      <a:lvl8pPr marL="720000" indent="-360000" algn="l" defTabSz="360000" rtl="0" eaLnBrk="1" fontAlgn="ctr" latinLnBrk="0" hangingPunct="1">
        <a:spcBef>
          <a:spcPts val="600"/>
        </a:spcBef>
        <a:buClrTx/>
        <a:buSzPct val="100000"/>
        <a:buFont typeface="+mj-lt"/>
        <a:buAutoNum type="arabicParenBoth"/>
        <a:defRPr sz="1000" kern="1200" baseline="0">
          <a:solidFill>
            <a:schemeClr val="tx1"/>
          </a:solidFill>
          <a:latin typeface="+mn-lt"/>
          <a:ea typeface="+mn-ea"/>
          <a:cs typeface="+mn-cs"/>
        </a:defRPr>
      </a:lvl8pPr>
      <a:lvl9pPr marL="720000" indent="-360000" algn="l" defTabSz="360000" rtl="0" eaLnBrk="1" fontAlgn="ctr" latinLnBrk="0" hangingPunct="1">
        <a:spcBef>
          <a:spcPts val="600"/>
        </a:spcBef>
        <a:buClrTx/>
        <a:buSzPct val="100000"/>
        <a:buFont typeface="+mj-lt"/>
        <a:buAutoNum type="alphaLcParenBoth"/>
        <a:defRPr sz="1000"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User\Desktop\CIMB_Layout_170226\CIMB-Logo.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976746" y="1772817"/>
            <a:ext cx="1409700" cy="577977"/>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TextBox 9"/>
          <p:cNvSpPr txBox="1"/>
          <p:nvPr/>
        </p:nvSpPr>
        <p:spPr>
          <a:xfrm>
            <a:off x="3059832" y="4160113"/>
            <a:ext cx="2124342" cy="246221"/>
          </a:xfrm>
          <a:prstGeom prst="rect">
            <a:avLst/>
          </a:prstGeom>
          <a:noFill/>
        </p:spPr>
        <p:txBody>
          <a:bodyPr wrap="square" lIns="0" tIns="0" rIns="0" bIns="0" rtlCol="0">
            <a:spAutoFit/>
          </a:bodyPr>
          <a:lstStyle/>
          <a:p>
            <a:r>
              <a:rPr lang="en-US" sz="1600" b="1" dirty="0" smtClean="0">
                <a:solidFill>
                  <a:schemeClr val="tx1">
                    <a:lumMod val="85000"/>
                    <a:lumOff val="15000"/>
                  </a:schemeClr>
                </a:solidFill>
                <a:latin typeface="+mj-lt"/>
                <a:cs typeface="Helvetica" pitchFamily="34" charset="0"/>
              </a:rPr>
              <a:t>26 April 2018</a:t>
            </a:r>
          </a:p>
        </p:txBody>
      </p:sp>
      <p:pic>
        <p:nvPicPr>
          <p:cNvPr id="16" name="Picture 15"/>
          <p:cNvPicPr>
            <a:picLocks noChangeAspect="1"/>
          </p:cNvPicPr>
          <p:nvPr/>
        </p:nvPicPr>
        <p:blipFill rotWithShape="1">
          <a:blip r:embed="rId5" cstate="print">
            <a:extLst>
              <a:ext uri="{28A0092B-C50C-407E-A947-70E740481C1C}">
                <a14:useLocalDpi xmlns:a14="http://schemas.microsoft.com/office/drawing/2010/main" xmlns="" val="0"/>
              </a:ext>
            </a:extLst>
          </a:blip>
          <a:srcRect r="34175"/>
          <a:stretch/>
        </p:blipFill>
        <p:spPr>
          <a:xfrm>
            <a:off x="3036804" y="4668415"/>
            <a:ext cx="1565542" cy="239420"/>
          </a:xfrm>
          <a:prstGeom prst="rect">
            <a:avLst/>
          </a:prstGeom>
        </p:spPr>
      </p:pic>
      <p:sp>
        <p:nvSpPr>
          <p:cNvPr id="2" name="TextBox 1"/>
          <p:cNvSpPr txBox="1"/>
          <p:nvPr/>
        </p:nvSpPr>
        <p:spPr>
          <a:xfrm>
            <a:off x="4576946" y="4603883"/>
            <a:ext cx="1219200" cy="369332"/>
          </a:xfrm>
          <a:prstGeom prst="rect">
            <a:avLst/>
          </a:prstGeom>
          <a:noFill/>
        </p:spPr>
        <p:txBody>
          <a:bodyPr wrap="square" rtlCol="0">
            <a:spAutoFit/>
          </a:bodyPr>
          <a:lstStyle/>
          <a:p>
            <a:r>
              <a:rPr lang="en-US" b="1" smtClean="0">
                <a:solidFill>
                  <a:srgbClr val="792D2B"/>
                </a:solidFill>
                <a:latin typeface="Arial" pitchFamily="34" charset="0"/>
                <a:cs typeface="Arial" pitchFamily="34" charset="0"/>
              </a:rPr>
              <a:t>Together</a:t>
            </a:r>
          </a:p>
        </p:txBody>
      </p:sp>
      <p:sp>
        <p:nvSpPr>
          <p:cNvPr id="11" name="TextBox 10"/>
          <p:cNvSpPr txBox="1"/>
          <p:nvPr/>
        </p:nvSpPr>
        <p:spPr>
          <a:xfrm>
            <a:off x="0" y="6629400"/>
            <a:ext cx="9144000" cy="415498"/>
          </a:xfrm>
          <a:prstGeom prst="rect">
            <a:avLst/>
          </a:prstGeom>
          <a:noFill/>
        </p:spPr>
        <p:txBody>
          <a:bodyPr wrap="square" rtlCol="0">
            <a:spAutoFit/>
          </a:bodyPr>
          <a:lstStyle/>
          <a:p>
            <a:pPr algn="ctr"/>
            <a:r>
              <a:rPr lang="en-US" sz="1050" b="0" i="1" dirty="0">
                <a:latin typeface="+mj-lt"/>
              </a:rPr>
              <a:t>Strictly Private &amp; Confidential</a:t>
            </a:r>
            <a:endParaRPr lang="en-US" sz="1050" b="0" dirty="0">
              <a:latin typeface="+mj-lt"/>
            </a:endParaRPr>
          </a:p>
          <a:p>
            <a:pPr algn="ctr"/>
            <a:endParaRPr lang="en-US" sz="1050" b="0" dirty="0">
              <a:latin typeface="+mj-lt"/>
            </a:endParaRPr>
          </a:p>
        </p:txBody>
      </p:sp>
      <p:sp>
        <p:nvSpPr>
          <p:cNvPr id="3" name="AutoShape 2" descr="Image result for responsible finance and investment summi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MY"/>
          </a:p>
        </p:txBody>
      </p:sp>
      <p:pic>
        <p:nvPicPr>
          <p:cNvPr id="5" name="Picture 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048000" y="2509639"/>
            <a:ext cx="2754464" cy="135140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2" name="TextBox 11"/>
          <p:cNvSpPr txBox="1"/>
          <p:nvPr/>
        </p:nvSpPr>
        <p:spPr>
          <a:xfrm>
            <a:off x="3059832" y="4968692"/>
            <a:ext cx="3429000" cy="1274195"/>
          </a:xfrm>
          <a:prstGeom prst="rect">
            <a:avLst/>
          </a:prstGeom>
          <a:noFill/>
        </p:spPr>
        <p:txBody>
          <a:bodyPr wrap="square" lIns="0" tIns="0" rIns="0" bIns="0" rtlCol="0">
            <a:spAutoFit/>
          </a:bodyPr>
          <a:lstStyle/>
          <a:p>
            <a:pPr defTabSz="908377">
              <a:lnSpc>
                <a:spcPct val="90000"/>
              </a:lnSpc>
              <a:defRPr/>
            </a:pPr>
            <a:endParaRPr lang="en-US" sz="2000" b="1" kern="0" dirty="0">
              <a:sym typeface="Lucida Grande" charset="0"/>
            </a:endParaRPr>
          </a:p>
          <a:p>
            <a:pPr defTabSz="908377">
              <a:lnSpc>
                <a:spcPct val="90000"/>
              </a:lnSpc>
              <a:defRPr/>
            </a:pPr>
            <a:r>
              <a:rPr lang="en-US" sz="2000" b="1" kern="0" dirty="0" err="1">
                <a:sym typeface="Lucida Grande" charset="0"/>
              </a:rPr>
              <a:t>Rafe</a:t>
            </a:r>
            <a:r>
              <a:rPr lang="en-US" sz="2000" b="1" kern="0" dirty="0">
                <a:sym typeface="Lucida Grande" charset="0"/>
              </a:rPr>
              <a:t> </a:t>
            </a:r>
            <a:r>
              <a:rPr lang="en-US" sz="2000" b="1" kern="0" dirty="0" err="1">
                <a:sym typeface="Lucida Grande" charset="0"/>
              </a:rPr>
              <a:t>Haneef</a:t>
            </a:r>
            <a:endParaRPr lang="en-US" sz="2000" b="1" kern="0" dirty="0">
              <a:sym typeface="Lucida Grande" charset="0"/>
            </a:endParaRPr>
          </a:p>
          <a:p>
            <a:pPr defTabSz="908377">
              <a:lnSpc>
                <a:spcPct val="90000"/>
              </a:lnSpc>
              <a:defRPr/>
            </a:pPr>
            <a:r>
              <a:rPr lang="en-US" sz="1600" b="1" kern="0" dirty="0" smtClean="0">
                <a:sym typeface="Lucida Grande" charset="0"/>
              </a:rPr>
              <a:t>CEO</a:t>
            </a:r>
          </a:p>
          <a:p>
            <a:pPr defTabSz="908377">
              <a:lnSpc>
                <a:spcPct val="90000"/>
              </a:lnSpc>
              <a:defRPr/>
            </a:pPr>
            <a:r>
              <a:rPr lang="en-US" sz="1600" b="1" kern="0" dirty="0" smtClean="0">
                <a:sym typeface="Lucida Grande" charset="0"/>
              </a:rPr>
              <a:t>CIMB Islamic</a:t>
            </a:r>
            <a:endParaRPr lang="en-US" sz="1600" b="1" kern="0" dirty="0">
              <a:sym typeface="Lucida Grande" charset="0"/>
            </a:endParaRPr>
          </a:p>
          <a:p>
            <a:pPr defTabSz="908377">
              <a:lnSpc>
                <a:spcPct val="90000"/>
              </a:lnSpc>
              <a:defRPr/>
            </a:pPr>
            <a:endParaRPr lang="en-US" sz="2000" b="1" kern="0" dirty="0">
              <a:sym typeface="Lucida Grande" charset="0"/>
            </a:endParaRPr>
          </a:p>
        </p:txBody>
      </p:sp>
    </p:spTree>
    <p:extLst>
      <p:ext uri="{BB962C8B-B14F-4D97-AF65-F5344CB8AC3E}">
        <p14:creationId xmlns:p14="http://schemas.microsoft.com/office/powerpoint/2010/main" xmlns="" val="2490782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395536" y="3006188"/>
            <a:ext cx="8568952" cy="864096"/>
          </a:xfrm>
          <a:prstGeom prst="rect">
            <a:avLst/>
          </a:prstGeom>
          <a:solidFill>
            <a:schemeClr val="accent4">
              <a:alpha val="43000"/>
            </a:schemeClr>
          </a:solidFill>
          <a:ln w="9525">
            <a:solidFill>
              <a:srgbClr val="A5A79F"/>
            </a:solid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endParaRPr lang="en-US" sz="1000" dirty="0" err="1" smtClean="0">
              <a:solidFill>
                <a:srgbClr val="000000"/>
              </a:solidFill>
            </a:endParaRPr>
          </a:p>
        </p:txBody>
      </p:sp>
      <p:sp>
        <p:nvSpPr>
          <p:cNvPr id="35" name="Rectangle 34"/>
          <p:cNvSpPr/>
          <p:nvPr/>
        </p:nvSpPr>
        <p:spPr>
          <a:xfrm>
            <a:off x="395536" y="4084428"/>
            <a:ext cx="8568952" cy="864096"/>
          </a:xfrm>
          <a:prstGeom prst="rect">
            <a:avLst/>
          </a:prstGeom>
          <a:solidFill>
            <a:schemeClr val="accent4">
              <a:alpha val="43000"/>
            </a:schemeClr>
          </a:solidFill>
          <a:ln w="9525">
            <a:solidFill>
              <a:srgbClr val="A5A79F"/>
            </a:solid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endParaRPr lang="en-US" sz="1000" dirty="0" err="1" smtClean="0">
              <a:solidFill>
                <a:srgbClr val="000000"/>
              </a:solidFill>
            </a:endParaRPr>
          </a:p>
        </p:txBody>
      </p:sp>
      <p:sp>
        <p:nvSpPr>
          <p:cNvPr id="36" name="Rectangle 35"/>
          <p:cNvSpPr/>
          <p:nvPr/>
        </p:nvSpPr>
        <p:spPr>
          <a:xfrm>
            <a:off x="395536" y="5157192"/>
            <a:ext cx="8568952" cy="864096"/>
          </a:xfrm>
          <a:prstGeom prst="rect">
            <a:avLst/>
          </a:prstGeom>
          <a:solidFill>
            <a:schemeClr val="accent4">
              <a:alpha val="43000"/>
            </a:schemeClr>
          </a:solidFill>
          <a:ln w="9525">
            <a:solidFill>
              <a:srgbClr val="A5A79F"/>
            </a:solid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endParaRPr lang="en-US" sz="1000" dirty="0" err="1" smtClean="0">
              <a:solidFill>
                <a:srgbClr val="000000"/>
              </a:solidFill>
            </a:endParaRPr>
          </a:p>
        </p:txBody>
      </p:sp>
      <p:sp>
        <p:nvSpPr>
          <p:cNvPr id="4" name="Rectangle 3"/>
          <p:cNvSpPr/>
          <p:nvPr/>
        </p:nvSpPr>
        <p:spPr>
          <a:xfrm>
            <a:off x="395536" y="1961132"/>
            <a:ext cx="8568952" cy="864096"/>
          </a:xfrm>
          <a:prstGeom prst="rect">
            <a:avLst/>
          </a:prstGeom>
          <a:solidFill>
            <a:schemeClr val="accent4">
              <a:alpha val="43000"/>
            </a:schemeClr>
          </a:solidFill>
          <a:ln w="9525">
            <a:solidFill>
              <a:srgbClr val="A5A79F"/>
            </a:solid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endParaRPr lang="en-US" sz="1000" dirty="0" err="1" smtClean="0">
              <a:solidFill>
                <a:srgbClr val="000000"/>
              </a:solidFill>
            </a:endParaRPr>
          </a:p>
        </p:txBody>
      </p:sp>
      <p:sp>
        <p:nvSpPr>
          <p:cNvPr id="5" name="Title 1"/>
          <p:cNvSpPr txBox="1">
            <a:spLocks/>
          </p:cNvSpPr>
          <p:nvPr/>
        </p:nvSpPr>
        <p:spPr>
          <a:xfrm>
            <a:off x="279891" y="152400"/>
            <a:ext cx="8371743" cy="838200"/>
          </a:xfrm>
          <a:prstGeom prst="rect">
            <a:avLst/>
          </a:prstGeom>
        </p:spPr>
        <p:txBody>
          <a:bodyPr/>
          <a:lstStyle>
            <a:lvl1pPr algn="l" defTabSz="360000" rtl="0" eaLnBrk="1" fontAlgn="ctr" latinLnBrk="0" hangingPunct="1">
              <a:lnSpc>
                <a:spcPct val="100000"/>
              </a:lnSpc>
              <a:spcBef>
                <a:spcPts val="600"/>
              </a:spcBef>
              <a:buNone/>
              <a:defRPr kumimoji="0" lang="en-US" altLang="zh-CN" sz="2800" b="1" i="0" u="none" strike="noStrike" kern="1200" cap="none" spc="0" normalizeH="0" baseline="0" noProof="0" smtClean="0">
                <a:ln>
                  <a:noFill/>
                </a:ln>
                <a:solidFill>
                  <a:schemeClr val="accent3"/>
                </a:solidFill>
                <a:effectLst/>
                <a:uLnTx/>
                <a:uFillTx/>
                <a:latin typeface="+mj-lt"/>
                <a:ea typeface="+mj-ea"/>
                <a:cs typeface="+mj-cs"/>
              </a:defRPr>
            </a:lvl1pPr>
          </a:lstStyle>
          <a:p>
            <a:pPr defTabSz="912813" eaLnBrk="0" hangingPunct="0">
              <a:spcBef>
                <a:spcPts val="0"/>
              </a:spcBef>
              <a:defRPr/>
            </a:pPr>
            <a:r>
              <a:rPr lang="en-MY" dirty="0" smtClean="0">
                <a:solidFill>
                  <a:srgbClr val="A40000"/>
                </a:solidFill>
                <a:latin typeface="Calibri" pitchFamily="34" charset="0"/>
                <a:ea typeface="+mn-ea"/>
                <a:cs typeface="Arial" pitchFamily="34" charset="0"/>
              </a:rPr>
              <a:t>Case Study</a:t>
            </a:r>
          </a:p>
          <a:p>
            <a:pPr defTabSz="912813" eaLnBrk="0" hangingPunct="0">
              <a:spcBef>
                <a:spcPts val="0"/>
              </a:spcBef>
              <a:defRPr/>
            </a:pPr>
            <a:r>
              <a:rPr lang="en-MY" altLang="zh-CN" sz="2000" dirty="0" smtClean="0">
                <a:solidFill>
                  <a:srgbClr val="DC241F"/>
                </a:solidFill>
                <a:ea typeface="MS PGothic" pitchFamily="34" charset="-128"/>
              </a:rPr>
              <a:t>The Republic of Indonesia’s Green Bond and Green Sukuk Framework</a:t>
            </a:r>
            <a:endParaRPr lang="en-MY" sz="2000" dirty="0" smtClean="0">
              <a:solidFill>
                <a:srgbClr val="A40000"/>
              </a:solidFill>
              <a:ea typeface="+mn-ea"/>
              <a:cs typeface="Arial" pitchFamily="34" charset="0"/>
            </a:endParaRPr>
          </a:p>
        </p:txBody>
      </p:sp>
      <p:sp>
        <p:nvSpPr>
          <p:cNvPr id="2" name="Rectangle 1"/>
          <p:cNvSpPr/>
          <p:nvPr/>
        </p:nvSpPr>
        <p:spPr>
          <a:xfrm>
            <a:off x="395536" y="1241052"/>
            <a:ext cx="8496944" cy="504056"/>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r>
              <a:rPr lang="en-US" sz="1400" b="1" dirty="0" smtClean="0">
                <a:solidFill>
                  <a:schemeClr val="bg1"/>
                </a:solidFill>
              </a:rPr>
              <a:t>The Republic of Indonesia has developed a Green Bond and Green Sukuk Framework under which it plans to finance or refinance eligible projects via the issuance of Green Bonds and Green Sukuk</a:t>
            </a:r>
          </a:p>
        </p:txBody>
      </p:sp>
      <p:sp>
        <p:nvSpPr>
          <p:cNvPr id="3" name="Rounded Rectangle 2"/>
          <p:cNvSpPr/>
          <p:nvPr/>
        </p:nvSpPr>
        <p:spPr>
          <a:xfrm>
            <a:off x="431540" y="2105148"/>
            <a:ext cx="2232248" cy="576064"/>
          </a:xfrm>
          <a:prstGeom prst="round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r>
              <a:rPr lang="en-US" sz="1400" b="1" dirty="0" smtClean="0">
                <a:solidFill>
                  <a:schemeClr val="bg1"/>
                </a:solidFill>
              </a:rPr>
              <a:t>Use of Proceeds</a:t>
            </a:r>
          </a:p>
        </p:txBody>
      </p:sp>
      <p:sp>
        <p:nvSpPr>
          <p:cNvPr id="25" name="Rounded Rectangle 24"/>
          <p:cNvSpPr/>
          <p:nvPr/>
        </p:nvSpPr>
        <p:spPr>
          <a:xfrm>
            <a:off x="431540" y="3173267"/>
            <a:ext cx="2232248" cy="576064"/>
          </a:xfrm>
          <a:prstGeom prst="round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r>
              <a:rPr lang="en-US" sz="1400" b="1" dirty="0" smtClean="0">
                <a:solidFill>
                  <a:schemeClr val="bg1"/>
                </a:solidFill>
              </a:rPr>
              <a:t>Process for Project Evaluation and Selection</a:t>
            </a:r>
          </a:p>
        </p:txBody>
      </p:sp>
      <p:sp>
        <p:nvSpPr>
          <p:cNvPr id="26" name="Rounded Rectangle 25"/>
          <p:cNvSpPr/>
          <p:nvPr/>
        </p:nvSpPr>
        <p:spPr>
          <a:xfrm>
            <a:off x="431540" y="4241386"/>
            <a:ext cx="2232248" cy="576064"/>
          </a:xfrm>
          <a:prstGeom prst="round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r>
              <a:rPr lang="en-US" sz="1400" b="1" dirty="0" smtClean="0">
                <a:solidFill>
                  <a:schemeClr val="bg1"/>
                </a:solidFill>
              </a:rPr>
              <a:t>Management of Proceeds</a:t>
            </a:r>
          </a:p>
        </p:txBody>
      </p:sp>
      <p:sp>
        <p:nvSpPr>
          <p:cNvPr id="29" name="Rounded Rectangle 28"/>
          <p:cNvSpPr/>
          <p:nvPr/>
        </p:nvSpPr>
        <p:spPr>
          <a:xfrm>
            <a:off x="431540" y="5309504"/>
            <a:ext cx="2232248" cy="576064"/>
          </a:xfrm>
          <a:prstGeom prst="round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ctr"/>
          <a:lstStyle/>
          <a:p>
            <a:pPr algn="ctr" defTabSz="360000" fontAlgn="ctr"/>
            <a:r>
              <a:rPr lang="en-US" sz="1400" b="1" dirty="0" smtClean="0">
                <a:solidFill>
                  <a:schemeClr val="bg1"/>
                </a:solidFill>
              </a:rPr>
              <a:t>Reporting</a:t>
            </a:r>
          </a:p>
        </p:txBody>
      </p:sp>
      <p:sp>
        <p:nvSpPr>
          <p:cNvPr id="30" name="Rounded Rectangle 29"/>
          <p:cNvSpPr/>
          <p:nvPr/>
        </p:nvSpPr>
        <p:spPr>
          <a:xfrm>
            <a:off x="3131842" y="2033140"/>
            <a:ext cx="5760640" cy="720080"/>
          </a:xfrm>
          <a:prstGeom prst="roundRect">
            <a:avLst/>
          </a:prstGeom>
          <a:solidFill>
            <a:schemeClr val="bg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t"/>
          <a:lstStyle/>
          <a:p>
            <a:r>
              <a:rPr lang="en-MY" sz="1400" dirty="0" smtClean="0">
                <a:solidFill>
                  <a:schemeClr val="tx1"/>
                </a:solidFill>
              </a:rPr>
              <a:t>The </a:t>
            </a:r>
            <a:r>
              <a:rPr lang="en-MY" sz="1400" dirty="0">
                <a:solidFill>
                  <a:schemeClr val="tx1"/>
                </a:solidFill>
              </a:rPr>
              <a:t>proceeds of each Green Bond or Green Sukuk will be used exclusively for spending in the form of budget allocation / subsidies / projects for new financing or the refinancing of </a:t>
            </a:r>
            <a:r>
              <a:rPr lang="en-MY" sz="1400" dirty="0" smtClean="0">
                <a:solidFill>
                  <a:schemeClr val="tx1"/>
                </a:solidFill>
              </a:rPr>
              <a:t>eligible </a:t>
            </a:r>
            <a:r>
              <a:rPr lang="en-MY" sz="1400" dirty="0">
                <a:solidFill>
                  <a:schemeClr val="tx1"/>
                </a:solidFill>
              </a:rPr>
              <a:t>Green </a:t>
            </a:r>
            <a:r>
              <a:rPr lang="en-MY" sz="1400" dirty="0" smtClean="0">
                <a:solidFill>
                  <a:schemeClr val="tx1"/>
                </a:solidFill>
              </a:rPr>
              <a:t>projects </a:t>
            </a:r>
            <a:endParaRPr lang="en-US" sz="1400" dirty="0" smtClean="0">
              <a:solidFill>
                <a:schemeClr val="tx1"/>
              </a:solidFill>
            </a:endParaRPr>
          </a:p>
        </p:txBody>
      </p:sp>
      <p:sp>
        <p:nvSpPr>
          <p:cNvPr id="31" name="Rounded Rectangle 30"/>
          <p:cNvSpPr/>
          <p:nvPr/>
        </p:nvSpPr>
        <p:spPr>
          <a:xfrm>
            <a:off x="3131842" y="3041252"/>
            <a:ext cx="5760640" cy="792088"/>
          </a:xfrm>
          <a:prstGeom prst="roundRect">
            <a:avLst/>
          </a:prstGeom>
          <a:solidFill>
            <a:schemeClr val="bg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t"/>
          <a:lstStyle/>
          <a:p>
            <a:r>
              <a:rPr lang="en-MY" sz="1400" dirty="0" smtClean="0">
                <a:solidFill>
                  <a:schemeClr val="tx1"/>
                </a:solidFill>
              </a:rPr>
              <a:t>National </a:t>
            </a:r>
            <a:r>
              <a:rPr lang="en-MY" sz="1400" dirty="0">
                <a:solidFill>
                  <a:schemeClr val="tx1"/>
                </a:solidFill>
              </a:rPr>
              <a:t>Development Planning Agency and the Ministry of Finance, will review and approve projects / budget allocation / subsidies to be included within the State </a:t>
            </a:r>
            <a:r>
              <a:rPr lang="en-MY" sz="1400" dirty="0" smtClean="0">
                <a:solidFill>
                  <a:schemeClr val="tx1"/>
                </a:solidFill>
              </a:rPr>
              <a:t>Budget </a:t>
            </a:r>
            <a:endParaRPr lang="en-US" sz="1400" dirty="0" smtClean="0">
              <a:solidFill>
                <a:schemeClr val="tx1"/>
              </a:solidFill>
            </a:endParaRPr>
          </a:p>
        </p:txBody>
      </p:sp>
      <p:sp>
        <p:nvSpPr>
          <p:cNvPr id="32" name="Rounded Rectangle 31"/>
          <p:cNvSpPr/>
          <p:nvPr/>
        </p:nvSpPr>
        <p:spPr>
          <a:xfrm>
            <a:off x="3131842" y="4121372"/>
            <a:ext cx="5760640" cy="792088"/>
          </a:xfrm>
          <a:prstGeom prst="roundRect">
            <a:avLst/>
          </a:prstGeom>
          <a:solidFill>
            <a:schemeClr val="bg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t"/>
          <a:lstStyle/>
          <a:p>
            <a:r>
              <a:rPr lang="en-MY" sz="1400" dirty="0" smtClean="0">
                <a:solidFill>
                  <a:schemeClr val="tx1"/>
                </a:solidFill>
              </a:rPr>
              <a:t>The </a:t>
            </a:r>
            <a:r>
              <a:rPr lang="en-MY" sz="1400" dirty="0">
                <a:solidFill>
                  <a:schemeClr val="tx1"/>
                </a:solidFill>
              </a:rPr>
              <a:t>Ministry of Finance shall manage the allocation process within the Government’s general account in accordance with sound and prudent treasury management policy </a:t>
            </a:r>
            <a:endParaRPr lang="en-US" sz="1400" dirty="0" smtClean="0">
              <a:solidFill>
                <a:schemeClr val="tx1"/>
              </a:solidFill>
            </a:endParaRPr>
          </a:p>
        </p:txBody>
      </p:sp>
      <p:sp>
        <p:nvSpPr>
          <p:cNvPr id="33" name="Rounded Rectangle 32"/>
          <p:cNvSpPr/>
          <p:nvPr/>
        </p:nvSpPr>
        <p:spPr>
          <a:xfrm>
            <a:off x="3131842" y="5201492"/>
            <a:ext cx="5760640" cy="792088"/>
          </a:xfrm>
          <a:prstGeom prst="roundRect">
            <a:avLst/>
          </a:prstGeom>
          <a:solidFill>
            <a:schemeClr val="bg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5000" tIns="18000" rIns="45000" bIns="18000" rtlCol="0" anchor="t"/>
          <a:lstStyle/>
          <a:p>
            <a:r>
              <a:rPr lang="en-MY" sz="1400" dirty="0" smtClean="0">
                <a:solidFill>
                  <a:schemeClr val="tx1"/>
                </a:solidFill>
              </a:rPr>
              <a:t>The </a:t>
            </a:r>
            <a:r>
              <a:rPr lang="en-MY" sz="1400" dirty="0">
                <a:solidFill>
                  <a:schemeClr val="tx1"/>
                </a:solidFill>
              </a:rPr>
              <a:t>Ministry of Finance will prepare and publish a report annually and initially on the date falling no more than one year after the inaugural Green Bond or Green Sukuk </a:t>
            </a:r>
            <a:r>
              <a:rPr lang="en-MY" sz="1400" dirty="0" smtClean="0">
                <a:solidFill>
                  <a:schemeClr val="tx1"/>
                </a:solidFill>
              </a:rPr>
              <a:t>issuance </a:t>
            </a:r>
            <a:endParaRPr lang="en-US" sz="1400" dirty="0" smtClean="0">
              <a:solidFill>
                <a:schemeClr val="tx1"/>
              </a:solidFill>
            </a:endParaRPr>
          </a:p>
        </p:txBody>
      </p:sp>
      <p:sp>
        <p:nvSpPr>
          <p:cNvPr id="24" name="Rectangle 23"/>
          <p:cNvSpPr/>
          <p:nvPr/>
        </p:nvSpPr>
        <p:spPr>
          <a:xfrm>
            <a:off x="395536" y="6309320"/>
            <a:ext cx="6264696" cy="215444"/>
          </a:xfrm>
          <a:prstGeom prst="rect">
            <a:avLst/>
          </a:prstGeom>
        </p:spPr>
        <p:txBody>
          <a:bodyPr wrap="square">
            <a:spAutoFit/>
          </a:bodyPr>
          <a:lstStyle/>
          <a:p>
            <a:r>
              <a:rPr lang="en-MY" sz="800" dirty="0" smtClean="0"/>
              <a:t>Source</a:t>
            </a:r>
            <a:r>
              <a:rPr lang="en-MY" sz="800" dirty="0"/>
              <a:t>: ICMA Paris, the Green Bond Principles 2017 </a:t>
            </a:r>
            <a:endParaRPr lang="en-US" sz="800" dirty="0"/>
          </a:p>
        </p:txBody>
      </p:sp>
    </p:spTree>
    <p:extLst>
      <p:ext uri="{BB962C8B-B14F-4D97-AF65-F5344CB8AC3E}">
        <p14:creationId xmlns:p14="http://schemas.microsoft.com/office/powerpoint/2010/main" xmlns="" val="3406552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2"/>
          <p:cNvSpPr txBox="1">
            <a:spLocks/>
          </p:cNvSpPr>
          <p:nvPr/>
        </p:nvSpPr>
        <p:spPr bwMode="auto">
          <a:xfrm>
            <a:off x="232641" y="270545"/>
            <a:ext cx="9091887" cy="638175"/>
          </a:xfrm>
          <a:prstGeom prst="rect">
            <a:avLst/>
          </a:prstGeom>
          <a:noFill/>
          <a:ln w="9525">
            <a:noFill/>
            <a:miter lim="800000"/>
            <a:headEnd/>
            <a:tailEnd/>
          </a:ln>
        </p:spPr>
        <p:txBody>
          <a:bodyPr lIns="43173" tIns="43173" rIns="43173" bIns="43173" anchor="ctr"/>
          <a:lstStyle/>
          <a:p>
            <a:pPr defTabSz="912813" eaLnBrk="0" fontAlgn="base" hangingPunct="0">
              <a:lnSpc>
                <a:spcPct val="90000"/>
              </a:lnSpc>
              <a:spcBef>
                <a:spcPct val="0"/>
              </a:spcBef>
              <a:spcAft>
                <a:spcPts val="600"/>
              </a:spcAft>
            </a:pPr>
            <a:r>
              <a:rPr lang="en-GB" altLang="zh-CN" sz="2800" b="1" dirty="0" smtClean="0">
                <a:solidFill>
                  <a:srgbClr val="A40000"/>
                </a:solidFill>
                <a:latin typeface="Calibri" pitchFamily="34" charset="0"/>
                <a:cs typeface="Arial" pitchFamily="34" charset="0"/>
                <a:sym typeface="Lucida Grande" charset="0"/>
              </a:rPr>
              <a:t>World’s </a:t>
            </a:r>
            <a:r>
              <a:rPr lang="en-GB" altLang="zh-CN" sz="2800" b="1" dirty="0">
                <a:solidFill>
                  <a:srgbClr val="A40000"/>
                </a:solidFill>
                <a:latin typeface="Calibri" pitchFamily="34" charset="0"/>
                <a:cs typeface="Arial" pitchFamily="34" charset="0"/>
                <a:sym typeface="Lucida Grande" charset="0"/>
              </a:rPr>
              <a:t>Debut Sovereign </a:t>
            </a:r>
            <a:r>
              <a:rPr lang="en-GB" altLang="zh-CN" sz="2800" b="1" dirty="0" smtClean="0">
                <a:solidFill>
                  <a:srgbClr val="A40000"/>
                </a:solidFill>
                <a:latin typeface="Calibri" pitchFamily="34" charset="0"/>
                <a:cs typeface="Arial" pitchFamily="34" charset="0"/>
                <a:sym typeface="Lucida Grande" charset="0"/>
              </a:rPr>
              <a:t>Green </a:t>
            </a:r>
            <a:r>
              <a:rPr lang="en-GB" altLang="zh-CN" sz="2800" b="1" dirty="0" err="1">
                <a:solidFill>
                  <a:srgbClr val="A40000"/>
                </a:solidFill>
                <a:latin typeface="Calibri" pitchFamily="34" charset="0"/>
                <a:cs typeface="Arial" pitchFamily="34" charset="0"/>
                <a:sym typeface="Lucida Grande" charset="0"/>
              </a:rPr>
              <a:t>Sukuk</a:t>
            </a:r>
            <a:r>
              <a:rPr lang="en-GB" altLang="zh-CN" sz="2800" b="1" dirty="0">
                <a:solidFill>
                  <a:srgbClr val="A40000"/>
                </a:solidFill>
                <a:latin typeface="Calibri" pitchFamily="34" charset="0"/>
                <a:cs typeface="Arial" pitchFamily="34" charset="0"/>
                <a:sym typeface="Lucida Grande" charset="0"/>
              </a:rPr>
              <a:t> </a:t>
            </a:r>
            <a:r>
              <a:rPr lang="en-GB" altLang="zh-CN" sz="2800" b="1" dirty="0" smtClean="0">
                <a:solidFill>
                  <a:srgbClr val="A40000"/>
                </a:solidFill>
                <a:latin typeface="Calibri" pitchFamily="34" charset="0"/>
                <a:cs typeface="Arial" pitchFamily="34" charset="0"/>
                <a:sym typeface="Lucida Grande" charset="0"/>
              </a:rPr>
              <a:t>Issuance</a:t>
            </a:r>
          </a:p>
          <a:p>
            <a:pPr defTabSz="912813" eaLnBrk="0" fontAlgn="base" hangingPunct="0">
              <a:lnSpc>
                <a:spcPct val="90000"/>
              </a:lnSpc>
              <a:spcBef>
                <a:spcPct val="0"/>
              </a:spcBef>
              <a:spcAft>
                <a:spcPts val="600"/>
              </a:spcAft>
            </a:pPr>
            <a:r>
              <a:rPr lang="en-MY" altLang="zh-CN" sz="2000" b="1" dirty="0" smtClean="0">
                <a:solidFill>
                  <a:srgbClr val="DC241F"/>
                </a:solidFill>
                <a:ea typeface="MS PGothic" pitchFamily="34" charset="-128"/>
              </a:rPr>
              <a:t>CIMB Played a Key Role</a:t>
            </a:r>
            <a:endParaRPr lang="en-MY" sz="2000" b="1" dirty="0" smtClean="0">
              <a:solidFill>
                <a:srgbClr val="A40000"/>
              </a:solidFill>
              <a:cs typeface="Arial" pitchFamily="34" charset="0"/>
            </a:endParaRPr>
          </a:p>
        </p:txBody>
      </p:sp>
      <p:cxnSp>
        <p:nvCxnSpPr>
          <p:cNvPr id="11" name="Straight Connector 10"/>
          <p:cNvCxnSpPr/>
          <p:nvPr/>
        </p:nvCxnSpPr>
        <p:spPr>
          <a:xfrm>
            <a:off x="323528" y="980728"/>
            <a:ext cx="8314889"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9512" y="1095127"/>
            <a:ext cx="8577912" cy="461665"/>
          </a:xfrm>
          <a:prstGeom prst="rect">
            <a:avLst/>
          </a:prstGeom>
          <a:noFill/>
        </p:spPr>
        <p:txBody>
          <a:bodyPr wrap="square" rtlCol="0">
            <a:spAutoFit/>
          </a:bodyPr>
          <a:lstStyle/>
          <a:p>
            <a:pPr fontAlgn="base">
              <a:spcBef>
                <a:spcPct val="0"/>
              </a:spcBef>
              <a:spcAft>
                <a:spcPct val="0"/>
              </a:spcAft>
            </a:pPr>
            <a:r>
              <a:rPr lang="en-US" sz="2400" b="1" dirty="0">
                <a:solidFill>
                  <a:srgbClr val="055742"/>
                </a:solidFill>
                <a:ea typeface="ＭＳ Ｐゴシック" pitchFamily="34" charset="-128"/>
                <a:cs typeface="Helvetica" pitchFamily="34" charset="0"/>
              </a:rPr>
              <a:t>Republic of Indonesia</a:t>
            </a:r>
          </a:p>
        </p:txBody>
      </p:sp>
      <p:sp>
        <p:nvSpPr>
          <p:cNvPr id="13" name="TextBox 12"/>
          <p:cNvSpPr txBox="1"/>
          <p:nvPr/>
        </p:nvSpPr>
        <p:spPr>
          <a:xfrm>
            <a:off x="196699" y="1650286"/>
            <a:ext cx="8551765" cy="338554"/>
          </a:xfrm>
          <a:prstGeom prst="rect">
            <a:avLst/>
          </a:prstGeom>
          <a:noFill/>
        </p:spPr>
        <p:txBody>
          <a:bodyPr wrap="square" rtlCol="0">
            <a:spAutoFit/>
          </a:bodyPr>
          <a:lstStyle/>
          <a:p>
            <a:pPr fontAlgn="base">
              <a:spcBef>
                <a:spcPct val="0"/>
              </a:spcBef>
              <a:spcAft>
                <a:spcPct val="0"/>
              </a:spcAft>
            </a:pPr>
            <a:r>
              <a:rPr lang="en-MY" sz="1600" b="1" dirty="0">
                <a:solidFill>
                  <a:srgbClr val="892034"/>
                </a:solidFill>
                <a:ea typeface="ＭＳ Ｐゴシック" pitchFamily="34" charset="-128"/>
                <a:cs typeface="Arial" charset="0"/>
              </a:rPr>
              <a:t>USD1.25 billion Green Trust Certificates due 2023 and USD1.75 billion Trust Certificates due 2028</a:t>
            </a:r>
          </a:p>
        </p:txBody>
      </p:sp>
      <p:graphicFrame>
        <p:nvGraphicFramePr>
          <p:cNvPr id="16" name="Table 15"/>
          <p:cNvGraphicFramePr>
            <a:graphicFrameLocks noGrp="1"/>
          </p:cNvGraphicFramePr>
          <p:nvPr>
            <p:extLst>
              <p:ext uri="{D42A27DB-BD31-4B8C-83A1-F6EECF244321}">
                <p14:modId xmlns:p14="http://schemas.microsoft.com/office/powerpoint/2010/main" xmlns="" val="2613922906"/>
              </p:ext>
            </p:extLst>
          </p:nvPr>
        </p:nvGraphicFramePr>
        <p:xfrm>
          <a:off x="251523" y="2276872"/>
          <a:ext cx="8707429" cy="335280"/>
        </p:xfrm>
        <a:graphic>
          <a:graphicData uri="http://schemas.openxmlformats.org/drawingml/2006/table">
            <a:tbl>
              <a:tblPr firstRow="1" bandRow="1">
                <a:tableStyleId>{5C22544A-7EE6-4342-B048-85BDC9FD1C3A}</a:tableStyleId>
              </a:tblPr>
              <a:tblGrid>
                <a:gridCol w="8707429"/>
              </a:tblGrid>
              <a:tr h="182880">
                <a:tc>
                  <a:txBody>
                    <a:bodyPr/>
                    <a:lstStyle/>
                    <a:p>
                      <a:r>
                        <a:rPr lang="en-US" sz="1600" dirty="0" smtClean="0"/>
                        <a:t>Deal</a:t>
                      </a:r>
                      <a:r>
                        <a:rPr lang="en-US" sz="1600" baseline="0" dirty="0" smtClean="0"/>
                        <a:t> Summary</a:t>
                      </a:r>
                      <a:endParaRPr lang="en-US" sz="1600" dirty="0"/>
                    </a:p>
                  </a:txBody>
                  <a:tcPr marL="84406" marR="84406">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xmlns="" val="2755094642"/>
              </p:ext>
            </p:extLst>
          </p:nvPr>
        </p:nvGraphicFramePr>
        <p:xfrm>
          <a:off x="286969" y="2635344"/>
          <a:ext cx="8605511" cy="3025906"/>
        </p:xfrm>
        <a:graphic>
          <a:graphicData uri="http://schemas.openxmlformats.org/drawingml/2006/table">
            <a:tbl>
              <a:tblPr firstRow="1" bandRow="1">
                <a:tableStyleId>{2D5ABB26-0587-4C30-8999-92F81FD0307C}</a:tableStyleId>
              </a:tblPr>
              <a:tblGrid>
                <a:gridCol w="2063200"/>
                <a:gridCol w="6542311"/>
              </a:tblGrid>
              <a:tr h="232762">
                <a:tc>
                  <a:txBody>
                    <a:bodyPr/>
                    <a:lstStyle/>
                    <a:p>
                      <a:pPr marL="0" indent="180975"/>
                      <a:r>
                        <a:rPr lang="en-US" sz="1400" b="1" dirty="0" smtClean="0"/>
                        <a:t>Issuer</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indent="180975" algn="l" defTabSz="914400" rtl="0" eaLnBrk="1" fontAlgn="auto" latinLnBrk="0" hangingPunct="1">
                        <a:lnSpc>
                          <a:spcPct val="100000"/>
                        </a:lnSpc>
                        <a:spcBef>
                          <a:spcPts val="0"/>
                        </a:spcBef>
                        <a:spcAft>
                          <a:spcPts val="0"/>
                        </a:spcAft>
                        <a:buClrTx/>
                        <a:buSzTx/>
                        <a:buFontTx/>
                        <a:buNone/>
                        <a:tabLst/>
                        <a:defRPr/>
                      </a:pPr>
                      <a:r>
                        <a:rPr lang="fi-FI" sz="1400" dirty="0" smtClean="0">
                          <a:solidFill>
                            <a:schemeClr val="tx1"/>
                          </a:solidFill>
                          <a:latin typeface="+mn-lt"/>
                        </a:rPr>
                        <a:t>Perusahaan Penerbit SBSN Indonesia III (“</a:t>
                      </a:r>
                      <a:r>
                        <a:rPr lang="fi-FI" sz="1400" b="1" dirty="0" smtClean="0">
                          <a:solidFill>
                            <a:schemeClr val="tx1"/>
                          </a:solidFill>
                          <a:latin typeface="+mn-lt"/>
                        </a:rPr>
                        <a:t>PPSI-III</a:t>
                      </a:r>
                      <a:r>
                        <a:rPr lang="fi-FI" sz="1400" dirty="0" smtClean="0">
                          <a:solidFill>
                            <a:schemeClr val="tx1"/>
                          </a:solidFill>
                          <a:latin typeface="+mn-lt"/>
                        </a:rPr>
                        <a:t>”)</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32762">
                <a:tc>
                  <a:txBody>
                    <a:bodyPr/>
                    <a:lstStyle/>
                    <a:p>
                      <a:pPr marL="0" indent="180975"/>
                      <a:r>
                        <a:rPr lang="en-US" sz="1400" b="1" dirty="0" smtClean="0"/>
                        <a:t>CIMB’s Role</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indent="180975"/>
                      <a:r>
                        <a:rPr lang="en-US" sz="1400" dirty="0" smtClean="0"/>
                        <a:t>Dealer, Lead Manager, </a:t>
                      </a:r>
                      <a:r>
                        <a:rPr lang="en-US" sz="1400" dirty="0" err="1" smtClean="0"/>
                        <a:t>Bookrunner</a:t>
                      </a:r>
                      <a:endParaRPr lang="en-US" sz="1400"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32762">
                <a:tc>
                  <a:txBody>
                    <a:bodyPr/>
                    <a:lstStyle/>
                    <a:p>
                      <a:pPr marL="0" indent="180975"/>
                      <a:r>
                        <a:rPr lang="en-US" sz="1400" b="1" dirty="0" smtClean="0"/>
                        <a:t>Rating</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just" defTabSz="914400" rtl="0" eaLnBrk="0" fontAlgn="b" latinLnBrk="0" hangingPunct="0">
                        <a:lnSpc>
                          <a:spcPct val="100000"/>
                        </a:lnSpc>
                        <a:spcBef>
                          <a:spcPts val="0"/>
                        </a:spcBef>
                        <a:spcAft>
                          <a:spcPts val="0"/>
                        </a:spcAft>
                        <a:buClrTx/>
                        <a:buSzTx/>
                        <a:buFontTx/>
                        <a:buNone/>
                        <a:tabLst>
                          <a:tab pos="1077913" algn="l"/>
                        </a:tabLst>
                        <a:defRPr/>
                      </a:pPr>
                      <a:r>
                        <a:rPr kumimoji="0" lang="en-MY" sz="1400" b="0" i="0" u="none" strike="noStrike" cap="none" normalizeH="0" baseline="0" dirty="0" smtClean="0">
                          <a:ln>
                            <a:noFill/>
                          </a:ln>
                          <a:solidFill>
                            <a:schemeClr val="tx1"/>
                          </a:solidFill>
                          <a:effectLst/>
                          <a:latin typeface="+mn-lt"/>
                          <a:ea typeface="MS PGothic"/>
                          <a:cs typeface="MS PGothic"/>
                        </a:rPr>
                        <a:t>Baa3 by Moody’s, BBB- by S&amp;P and BBB by Fitch</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32762">
                <a:tc>
                  <a:txBody>
                    <a:bodyPr/>
                    <a:lstStyle/>
                    <a:p>
                      <a:pPr marL="0" indent="180975"/>
                      <a:r>
                        <a:rPr lang="en-US" sz="1400" b="1" dirty="0" smtClean="0"/>
                        <a:t>Facility</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just" defTabSz="914400" rtl="0" eaLnBrk="0" fontAlgn="b" latinLnBrk="0" hangingPunct="0">
                        <a:lnSpc>
                          <a:spcPct val="100000"/>
                        </a:lnSpc>
                        <a:spcBef>
                          <a:spcPts val="0"/>
                        </a:spcBef>
                        <a:spcAft>
                          <a:spcPts val="0"/>
                        </a:spcAft>
                        <a:buClrTx/>
                        <a:buSzTx/>
                        <a:buFont typeface="+mj-lt"/>
                        <a:buNone/>
                        <a:tabLst>
                          <a:tab pos="0" algn="l"/>
                        </a:tabLst>
                        <a:defRPr/>
                      </a:pPr>
                      <a:r>
                        <a:rPr kumimoji="0" lang="en-MY" sz="1400" b="0" i="0" u="none" strike="noStrike" cap="none" normalizeH="0" baseline="0" dirty="0" smtClean="0">
                          <a:ln>
                            <a:noFill/>
                          </a:ln>
                          <a:solidFill>
                            <a:schemeClr val="tx1"/>
                          </a:solidFill>
                          <a:effectLst/>
                          <a:latin typeface="+mn-lt"/>
                          <a:ea typeface="MS PGothic"/>
                          <a:cs typeface="MS PGothic"/>
                        </a:rPr>
                        <a:t>USD25.0 billion Trust Certificate Issuance Program (“</a:t>
                      </a:r>
                      <a:r>
                        <a:rPr kumimoji="0" lang="en-MY" sz="1400" b="1" i="0" u="none" strike="noStrike" cap="none" normalizeH="0" baseline="0" dirty="0" smtClean="0">
                          <a:ln>
                            <a:noFill/>
                          </a:ln>
                          <a:solidFill>
                            <a:schemeClr val="tx1"/>
                          </a:solidFill>
                          <a:effectLst/>
                          <a:latin typeface="+mn-lt"/>
                          <a:ea typeface="MS PGothic"/>
                          <a:cs typeface="MS PGothic"/>
                        </a:rPr>
                        <a:t>Program</a:t>
                      </a:r>
                      <a:r>
                        <a:rPr kumimoji="0" lang="en-MY" sz="1400" b="0" i="0" u="none" strike="noStrike" cap="none" normalizeH="0" baseline="0" dirty="0" smtClean="0">
                          <a:ln>
                            <a:noFill/>
                          </a:ln>
                          <a:solidFill>
                            <a:schemeClr val="tx1"/>
                          </a:solidFill>
                          <a:effectLst/>
                          <a:latin typeface="+mn-lt"/>
                          <a:ea typeface="MS PGothic"/>
                          <a:cs typeface="MS PGothic"/>
                        </a:rPr>
                        <a:t>”)</a:t>
                      </a:r>
                      <a:endParaRPr kumimoji="0" lang="en-US" sz="1400" b="0" i="0" u="none" strike="noStrike" cap="none" normalizeH="0" baseline="0" dirty="0" smtClean="0">
                        <a:ln>
                          <a:noFill/>
                        </a:ln>
                        <a:solidFill>
                          <a:schemeClr val="tx1"/>
                        </a:solidFill>
                        <a:effectLst/>
                        <a:latin typeface="+mn-lt"/>
                        <a:ea typeface="MS PGothic"/>
                        <a:cs typeface="MS PGothic"/>
                      </a:endParaRP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698286">
                <a:tc>
                  <a:txBody>
                    <a:bodyPr/>
                    <a:lstStyle/>
                    <a:p>
                      <a:pPr marL="0" indent="180975"/>
                      <a:r>
                        <a:rPr lang="en-US" sz="1400" b="1" dirty="0" smtClean="0"/>
                        <a:t>Issue Size</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just" defTabSz="914400" rtl="0" eaLnBrk="0" fontAlgn="b" latinLnBrk="0" hangingPunct="0">
                        <a:lnSpc>
                          <a:spcPct val="100000"/>
                        </a:lnSpc>
                        <a:spcBef>
                          <a:spcPts val="0"/>
                        </a:spcBef>
                        <a:spcAft>
                          <a:spcPts val="0"/>
                        </a:spcAft>
                        <a:buClrTx/>
                        <a:buSzTx/>
                        <a:buFont typeface="+mj-lt"/>
                        <a:buNone/>
                        <a:tabLst>
                          <a:tab pos="0" algn="l"/>
                        </a:tabLst>
                        <a:defRPr/>
                      </a:pPr>
                      <a:r>
                        <a:rPr kumimoji="0" lang="de-DE" sz="1400" b="0" i="0" u="none" strike="noStrike" cap="none" normalizeH="0" baseline="0" dirty="0" smtClean="0">
                          <a:ln>
                            <a:noFill/>
                          </a:ln>
                          <a:solidFill>
                            <a:schemeClr val="tx1"/>
                          </a:solidFill>
                          <a:effectLst/>
                          <a:latin typeface="+mn-lt"/>
                          <a:ea typeface="MS PGothic"/>
                          <a:cs typeface="MS PGothic"/>
                        </a:rPr>
                        <a:t>USD3.0 billion Wakala Sukuk:</a:t>
                      </a:r>
                    </a:p>
                    <a:p>
                      <a:pPr marL="0" marR="0" lvl="0" indent="180975" algn="just" defTabSz="914400" rtl="0" eaLnBrk="0" fontAlgn="b" latinLnBrk="0" hangingPunct="0">
                        <a:lnSpc>
                          <a:spcPct val="100000"/>
                        </a:lnSpc>
                        <a:spcBef>
                          <a:spcPts val="0"/>
                        </a:spcBef>
                        <a:spcAft>
                          <a:spcPts val="0"/>
                        </a:spcAft>
                        <a:buClrTx/>
                        <a:buSzTx/>
                        <a:buFont typeface="+mj-lt"/>
                        <a:buNone/>
                        <a:tabLst>
                          <a:tab pos="0" algn="l"/>
                        </a:tabLst>
                        <a:defRPr/>
                      </a:pPr>
                      <a:r>
                        <a:rPr kumimoji="0" lang="de-DE" sz="1400" b="0" i="0" u="none" strike="noStrike" cap="none" normalizeH="0" baseline="0" dirty="0" smtClean="0">
                          <a:ln>
                            <a:noFill/>
                          </a:ln>
                          <a:solidFill>
                            <a:schemeClr val="tx1"/>
                          </a:solidFill>
                          <a:effectLst/>
                          <a:latin typeface="+mn-lt"/>
                          <a:ea typeface="MS PGothic"/>
                          <a:cs typeface="MS PGothic"/>
                        </a:rPr>
                        <a:t>Tranche 1: USD1,250 million (Green)</a:t>
                      </a:r>
                    </a:p>
                    <a:p>
                      <a:pPr marL="0" marR="0" lvl="0" indent="180975" algn="just" defTabSz="914400" rtl="0" eaLnBrk="0" fontAlgn="b" latinLnBrk="0" hangingPunct="0">
                        <a:lnSpc>
                          <a:spcPct val="100000"/>
                        </a:lnSpc>
                        <a:spcBef>
                          <a:spcPts val="0"/>
                        </a:spcBef>
                        <a:spcAft>
                          <a:spcPts val="0"/>
                        </a:spcAft>
                        <a:buClrTx/>
                        <a:buSzTx/>
                        <a:buFont typeface="+mj-lt"/>
                        <a:buNone/>
                        <a:tabLst>
                          <a:tab pos="0" algn="l"/>
                        </a:tabLst>
                        <a:defRPr/>
                      </a:pPr>
                      <a:r>
                        <a:rPr kumimoji="0" lang="de-DE" sz="1400" b="0" i="0" u="none" strike="noStrike" cap="none" normalizeH="0" baseline="0" dirty="0" smtClean="0">
                          <a:ln>
                            <a:noFill/>
                          </a:ln>
                          <a:solidFill>
                            <a:schemeClr val="tx1"/>
                          </a:solidFill>
                          <a:effectLst/>
                          <a:latin typeface="+mn-lt"/>
                          <a:ea typeface="MS PGothic"/>
                          <a:cs typeface="MS PGothic"/>
                        </a:rPr>
                        <a:t>Tranche 2: USD1,750 million</a:t>
                      </a:r>
                      <a:endParaRPr kumimoji="0" lang="en-US" sz="1400" b="0" i="0" u="none" strike="noStrike" cap="none" normalizeH="0" baseline="0" dirty="0" smtClean="0">
                        <a:ln>
                          <a:noFill/>
                        </a:ln>
                        <a:solidFill>
                          <a:schemeClr val="tx1"/>
                        </a:solidFill>
                        <a:effectLst/>
                        <a:latin typeface="+mn-lt"/>
                        <a:ea typeface="MS PGothic"/>
                        <a:cs typeface="MS PGothic"/>
                      </a:endParaRP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465524">
                <a:tc>
                  <a:txBody>
                    <a:bodyPr/>
                    <a:lstStyle/>
                    <a:p>
                      <a:pPr marL="0" marR="0" indent="180975" algn="l" defTabSz="914400" rtl="0" eaLnBrk="1" fontAlgn="auto" latinLnBrk="0" hangingPunct="1">
                        <a:lnSpc>
                          <a:spcPct val="100000"/>
                        </a:lnSpc>
                        <a:spcBef>
                          <a:spcPts val="0"/>
                        </a:spcBef>
                        <a:spcAft>
                          <a:spcPts val="0"/>
                        </a:spcAft>
                        <a:buClrTx/>
                        <a:buSzTx/>
                        <a:buFontTx/>
                        <a:buNone/>
                        <a:tabLst/>
                        <a:defRPr/>
                      </a:pPr>
                      <a:r>
                        <a:rPr lang="en-US" sz="1400" b="1" dirty="0" smtClean="0"/>
                        <a:t>Tenor</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just"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mn-lt"/>
                          <a:ea typeface="MS PGothic"/>
                          <a:cs typeface="MS PGothic"/>
                        </a:rPr>
                        <a:t>Tranche 1: 5 years (Green)</a:t>
                      </a:r>
                    </a:p>
                    <a:p>
                      <a:pPr marL="0" marR="0" lvl="0" indent="180975" algn="just" defTabSz="914400" rtl="0" eaLnBrk="0" fontAlgn="b" latinLnBrk="0" hangingPunct="0">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mn-lt"/>
                          <a:ea typeface="MS PGothic"/>
                          <a:cs typeface="MS PGothic"/>
                        </a:rPr>
                        <a:t>Tranche 2: </a:t>
                      </a:r>
                      <a:r>
                        <a:rPr kumimoji="0" lang="it-IT" sz="1400" b="0" i="0" u="none" strike="noStrike" kern="1200" cap="none" normalizeH="0" baseline="0" dirty="0" smtClean="0">
                          <a:ln>
                            <a:noFill/>
                          </a:ln>
                          <a:solidFill>
                            <a:schemeClr val="tx1"/>
                          </a:solidFill>
                          <a:effectLst/>
                          <a:latin typeface="+mn-lt"/>
                          <a:ea typeface="MS PGothic"/>
                          <a:cs typeface="MS PGothic"/>
                        </a:rPr>
                        <a:t>10 years</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465524">
                <a:tc>
                  <a:txBody>
                    <a:bodyPr/>
                    <a:lstStyle/>
                    <a:p>
                      <a:pPr marL="0" indent="180975"/>
                      <a:r>
                        <a:rPr lang="en-US" sz="1400" b="1" dirty="0" smtClean="0"/>
                        <a:t>Profit Rate</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l" defTabSz="914400" rtl="0" eaLnBrk="0" fontAlgn="b" latinLnBrk="0" hangingPunct="0">
                        <a:lnSpc>
                          <a:spcPct val="100000"/>
                        </a:lnSpc>
                        <a:spcBef>
                          <a:spcPct val="0"/>
                        </a:spcBef>
                        <a:spcAft>
                          <a:spcPct val="0"/>
                        </a:spcAft>
                        <a:buClrTx/>
                        <a:buSzTx/>
                        <a:buFontTx/>
                        <a:buNone/>
                        <a:tabLst>
                          <a:tab pos="0" algn="l"/>
                        </a:tabLst>
                        <a:defRPr/>
                      </a:pPr>
                      <a:r>
                        <a:rPr kumimoji="0" lang="it-IT" sz="1400" b="0" i="0" u="none" strike="noStrike" cap="none" normalizeH="0" baseline="0" dirty="0" smtClean="0">
                          <a:ln>
                            <a:noFill/>
                          </a:ln>
                          <a:solidFill>
                            <a:schemeClr val="tx1"/>
                          </a:solidFill>
                          <a:effectLst/>
                          <a:latin typeface="+mn-lt"/>
                          <a:ea typeface="ＭＳ Ｐゴシック"/>
                          <a:cs typeface="MS PGothic"/>
                        </a:rPr>
                        <a:t>Tranche 1: 3.75% p.a.</a:t>
                      </a:r>
                    </a:p>
                    <a:p>
                      <a:pPr marL="0" marR="0" lvl="0" indent="180975" algn="l" defTabSz="914400" rtl="0" eaLnBrk="0" fontAlgn="b" latinLnBrk="0" hangingPunct="0">
                        <a:lnSpc>
                          <a:spcPct val="100000"/>
                        </a:lnSpc>
                        <a:spcBef>
                          <a:spcPct val="0"/>
                        </a:spcBef>
                        <a:spcAft>
                          <a:spcPct val="0"/>
                        </a:spcAft>
                        <a:buClrTx/>
                        <a:buSzTx/>
                        <a:buFontTx/>
                        <a:buNone/>
                        <a:tabLst>
                          <a:tab pos="0" algn="l"/>
                        </a:tabLst>
                        <a:defRPr/>
                      </a:pPr>
                      <a:r>
                        <a:rPr kumimoji="0" lang="it-IT" sz="1400" b="0" i="0" u="none" strike="noStrike" cap="none" normalizeH="0" baseline="0" dirty="0" smtClean="0">
                          <a:ln>
                            <a:noFill/>
                          </a:ln>
                          <a:solidFill>
                            <a:schemeClr val="tx1"/>
                          </a:solidFill>
                          <a:effectLst/>
                          <a:latin typeface="+mn-lt"/>
                          <a:ea typeface="ＭＳ Ｐゴシック"/>
                          <a:cs typeface="MS PGothic"/>
                        </a:rPr>
                        <a:t>Tranche 2: 4.40% p.a.</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32762">
                <a:tc>
                  <a:txBody>
                    <a:bodyPr/>
                    <a:lstStyle/>
                    <a:p>
                      <a:pPr marL="0" indent="180975"/>
                      <a:r>
                        <a:rPr lang="en-US" sz="1400" b="1" dirty="0" smtClean="0"/>
                        <a:t>Issue</a:t>
                      </a:r>
                      <a:r>
                        <a:rPr lang="en-US" sz="1400" b="1" baseline="0" dirty="0" smtClean="0"/>
                        <a:t> Date</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l" defTabSz="914400" rtl="0" eaLnBrk="0" fontAlgn="b" latinLnBrk="0" hangingPunct="0">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mn-lt"/>
                          <a:ea typeface="MS PGothic"/>
                          <a:cs typeface="MS PGothic"/>
                        </a:rPr>
                        <a:t>1 March 2018</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32762">
                <a:tc>
                  <a:txBody>
                    <a:bodyPr/>
                    <a:lstStyle/>
                    <a:p>
                      <a:pPr marL="0" marR="0" indent="180975" algn="l" defTabSz="914400" rtl="0" eaLnBrk="1" fontAlgn="auto" latinLnBrk="0" hangingPunct="1">
                        <a:lnSpc>
                          <a:spcPct val="100000"/>
                        </a:lnSpc>
                        <a:spcBef>
                          <a:spcPts val="0"/>
                        </a:spcBef>
                        <a:spcAft>
                          <a:spcPts val="0"/>
                        </a:spcAft>
                        <a:buClrTx/>
                        <a:buSzTx/>
                        <a:buFontTx/>
                        <a:buNone/>
                        <a:tabLst/>
                        <a:defRPr/>
                      </a:pPr>
                      <a:r>
                        <a:rPr lang="en-US" sz="1400" b="1" dirty="0" smtClean="0"/>
                        <a:t>Islamic Structure</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l" defTabSz="914400" rtl="0" eaLnBrk="0" fontAlgn="b" latinLnBrk="0" hangingPunct="0">
                        <a:lnSpc>
                          <a:spcPct val="100000"/>
                        </a:lnSpc>
                        <a:spcBef>
                          <a:spcPct val="0"/>
                        </a:spcBef>
                        <a:spcAft>
                          <a:spcPct val="0"/>
                        </a:spcAft>
                        <a:buClrTx/>
                        <a:buSzTx/>
                        <a:buFontTx/>
                        <a:buNone/>
                        <a:tabLst>
                          <a:tab pos="0" algn="l"/>
                        </a:tabLst>
                        <a:defRPr/>
                      </a:pPr>
                      <a:r>
                        <a:rPr kumimoji="0" lang="en-US" sz="1400" b="0" i="0" u="none" strike="noStrike" cap="none" normalizeH="0" baseline="0" dirty="0" err="1" smtClean="0">
                          <a:ln>
                            <a:noFill/>
                          </a:ln>
                          <a:solidFill>
                            <a:schemeClr val="tx1"/>
                          </a:solidFill>
                          <a:effectLst/>
                          <a:latin typeface="+mn-lt"/>
                          <a:ea typeface="MS PGothic"/>
                          <a:cs typeface="MS PGothic"/>
                        </a:rPr>
                        <a:t>Wakala</a:t>
                      </a:r>
                      <a:endParaRPr kumimoji="0" lang="en-US" sz="1400" b="0" i="0" u="none" strike="noStrike" cap="none" normalizeH="0" baseline="0" dirty="0" smtClean="0">
                        <a:ln>
                          <a:noFill/>
                        </a:ln>
                        <a:solidFill>
                          <a:schemeClr val="tx1"/>
                        </a:solidFill>
                        <a:effectLst/>
                        <a:latin typeface="+mn-lt"/>
                        <a:ea typeface="MS PGothic"/>
                        <a:cs typeface="MS PGothic"/>
                      </a:endParaRP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bl>
          </a:graphicData>
        </a:graphic>
      </p:graphicFrame>
      <p:pic>
        <p:nvPicPr>
          <p:cNvPr id="1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052737"/>
            <a:ext cx="510917" cy="648071"/>
          </a:xfrm>
          <a:prstGeom prst="rect">
            <a:avLst/>
          </a:prstGeom>
          <a:noFill/>
          <a:ln>
            <a:noFill/>
          </a:ln>
          <a:effectLst/>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pic>
    </p:spTree>
    <p:extLst>
      <p:ext uri="{BB962C8B-B14F-4D97-AF65-F5344CB8AC3E}">
        <p14:creationId xmlns:p14="http://schemas.microsoft.com/office/powerpoint/2010/main" xmlns="" val="864005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xmlns="" val="422055457"/>
              </p:ext>
            </p:extLst>
          </p:nvPr>
        </p:nvGraphicFramePr>
        <p:xfrm>
          <a:off x="241263" y="2204864"/>
          <a:ext cx="8435193" cy="335280"/>
        </p:xfrm>
        <a:graphic>
          <a:graphicData uri="http://schemas.openxmlformats.org/drawingml/2006/table">
            <a:tbl>
              <a:tblPr firstRow="1" bandRow="1">
                <a:tableStyleId>{5C22544A-7EE6-4342-B048-85BDC9FD1C3A}</a:tableStyleId>
              </a:tblPr>
              <a:tblGrid>
                <a:gridCol w="8435193"/>
              </a:tblGrid>
              <a:tr h="182880">
                <a:tc>
                  <a:txBody>
                    <a:bodyPr/>
                    <a:lstStyle/>
                    <a:p>
                      <a:r>
                        <a:rPr lang="en-US" sz="1600" dirty="0" smtClean="0"/>
                        <a:t>Transaction Highlights</a:t>
                      </a:r>
                      <a:endParaRPr lang="en-US" sz="1600" dirty="0"/>
                    </a:p>
                  </a:txBody>
                  <a:tcPr marL="84406" marR="84406">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bl>
          </a:graphicData>
        </a:graphic>
      </p:graphicFrame>
      <p:sp>
        <p:nvSpPr>
          <p:cNvPr id="15" name="Rectangle 14"/>
          <p:cNvSpPr/>
          <p:nvPr/>
        </p:nvSpPr>
        <p:spPr>
          <a:xfrm>
            <a:off x="251522" y="2564904"/>
            <a:ext cx="8430625" cy="3537892"/>
          </a:xfrm>
          <a:prstGeom prst="rect">
            <a:avLst/>
          </a:prstGeom>
        </p:spPr>
        <p:txBody>
          <a:bodyPr wrap="square">
            <a:spAutoFit/>
          </a:bodyPr>
          <a:lstStyle/>
          <a:p>
            <a:pPr marL="92075" indent="-92075" algn="just" defTabSz="1030288" fontAlgn="base">
              <a:lnSpc>
                <a:spcPct val="90000"/>
              </a:lnSpc>
              <a:spcBef>
                <a:spcPts val="600"/>
              </a:spcBef>
              <a:spcAft>
                <a:spcPct val="0"/>
              </a:spcAft>
              <a:buFont typeface="Wingdings" pitchFamily="2" charset="2"/>
              <a:buChar char="§"/>
            </a:pPr>
            <a:r>
              <a:rPr lang="en-MY" sz="1300" dirty="0">
                <a:solidFill>
                  <a:srgbClr val="000000"/>
                </a:solidFill>
                <a:ea typeface="ＭＳ Ｐゴシック" pitchFamily="34" charset="-128"/>
                <a:cs typeface="Arial" pitchFamily="34" charset="0"/>
              </a:rPr>
              <a:t>CIMB acted as a Active Joint Bookrunner, Active Joint Lead Manager and Dealer for the RoI’s issuance of Trust Certificates (“</a:t>
            </a:r>
            <a:r>
              <a:rPr lang="en-MY" sz="1300" b="1" dirty="0">
                <a:solidFill>
                  <a:srgbClr val="000000"/>
                </a:solidFill>
                <a:ea typeface="ＭＳ Ｐゴシック" pitchFamily="34" charset="-128"/>
                <a:cs typeface="Arial" pitchFamily="34" charset="0"/>
              </a:rPr>
              <a:t>Wakala Sukuk</a:t>
            </a:r>
            <a:r>
              <a:rPr lang="en-MY" sz="1300" dirty="0">
                <a:solidFill>
                  <a:srgbClr val="000000"/>
                </a:solidFill>
                <a:ea typeface="ＭＳ Ｐゴシック" pitchFamily="34" charset="-128"/>
                <a:cs typeface="Arial" pitchFamily="34" charset="0"/>
              </a:rPr>
              <a:t>”) from its recently upsized </a:t>
            </a:r>
            <a:r>
              <a:rPr lang="en-MY" sz="1300" dirty="0" smtClean="0">
                <a:solidFill>
                  <a:srgbClr val="000000"/>
                </a:solidFill>
                <a:ea typeface="ＭＳ Ｐゴシック" pitchFamily="34" charset="-128"/>
                <a:cs typeface="Arial" pitchFamily="34" charset="0"/>
              </a:rPr>
              <a:t>Program ofUSD25.0 billion. </a:t>
            </a:r>
            <a:endParaRPr lang="en-US" sz="1300" dirty="0" smtClean="0">
              <a:solidFill>
                <a:srgbClr val="000000"/>
              </a:solidFill>
              <a:ea typeface="ＭＳ Ｐゴシック" pitchFamily="34" charset="-128"/>
              <a:cs typeface="Arial" pitchFamily="34" charset="0"/>
            </a:endParaRPr>
          </a:p>
          <a:p>
            <a:pPr marL="92075" indent="-92075" algn="just" defTabSz="1030288" fontAlgn="base">
              <a:lnSpc>
                <a:spcPct val="90000"/>
              </a:lnSpc>
              <a:spcBef>
                <a:spcPts val="600"/>
              </a:spcBef>
              <a:spcAft>
                <a:spcPct val="0"/>
              </a:spcAft>
              <a:buFont typeface="Wingdings" pitchFamily="2" charset="2"/>
              <a:buChar char="§"/>
            </a:pPr>
            <a:r>
              <a:rPr lang="en-MY" sz="1300" dirty="0" smtClean="0">
                <a:solidFill>
                  <a:srgbClr val="000000"/>
                </a:solidFill>
                <a:ea typeface="ＭＳ Ｐゴシック" pitchFamily="34" charset="-128"/>
                <a:cs typeface="Arial" pitchFamily="34" charset="0"/>
              </a:rPr>
              <a:t>The </a:t>
            </a:r>
            <a:r>
              <a:rPr lang="en-MY" sz="1300" dirty="0">
                <a:solidFill>
                  <a:srgbClr val="000000"/>
                </a:solidFill>
                <a:ea typeface="ＭＳ Ｐゴシック" pitchFamily="34" charset="-128"/>
                <a:cs typeface="Arial" pitchFamily="34" charset="0"/>
              </a:rPr>
              <a:t>Sukuk issuance, comprising a 5-year Green tranche and a 10-year tranche, is the 9</a:t>
            </a:r>
            <a:r>
              <a:rPr lang="en-MY" sz="1300" baseline="30000" dirty="0">
                <a:solidFill>
                  <a:srgbClr val="000000"/>
                </a:solidFill>
                <a:ea typeface="ＭＳ Ｐゴシック" pitchFamily="34" charset="-128"/>
                <a:cs typeface="Arial" pitchFamily="34" charset="0"/>
              </a:rPr>
              <a:t>th</a:t>
            </a:r>
            <a:r>
              <a:rPr lang="en-MY" sz="1300" dirty="0">
                <a:solidFill>
                  <a:srgbClr val="000000"/>
                </a:solidFill>
                <a:ea typeface="ＭＳ Ｐゴシック" pitchFamily="34" charset="-128"/>
                <a:cs typeface="Arial" pitchFamily="34" charset="0"/>
              </a:rPr>
              <a:t> USD Sukuk issuance by the </a:t>
            </a:r>
            <a:r>
              <a:rPr lang="en-MY" sz="1300" dirty="0" smtClean="0">
                <a:solidFill>
                  <a:srgbClr val="000000"/>
                </a:solidFill>
                <a:ea typeface="ＭＳ Ｐゴシック" pitchFamily="34" charset="-128"/>
                <a:cs typeface="Arial" pitchFamily="34" charset="0"/>
              </a:rPr>
              <a:t>RoI. </a:t>
            </a:r>
            <a:r>
              <a:rPr lang="en-GB" sz="1300" dirty="0">
                <a:solidFill>
                  <a:srgbClr val="000000"/>
                </a:solidFill>
                <a:ea typeface="ＭＳ Ｐゴシック" pitchFamily="34" charset="-128"/>
                <a:cs typeface="Arial" pitchFamily="34" charset="0"/>
              </a:rPr>
              <a:t>The transaction is in line with the Republic's </a:t>
            </a:r>
            <a:r>
              <a:rPr lang="en-GB" sz="1300" b="1" dirty="0">
                <a:solidFill>
                  <a:srgbClr val="055742"/>
                </a:solidFill>
                <a:ea typeface="ＭＳ Ｐゴシック" pitchFamily="34" charset="-128"/>
                <a:cs typeface="Arial" pitchFamily="34" charset="0"/>
              </a:rPr>
              <a:t>ongoing objectives to strengthen the global Islamic financial market and commit to environmentally </a:t>
            </a:r>
            <a:r>
              <a:rPr lang="en-GB" sz="1300" b="1" dirty="0" smtClean="0">
                <a:solidFill>
                  <a:srgbClr val="055742"/>
                </a:solidFill>
                <a:ea typeface="ＭＳ Ｐゴシック" pitchFamily="34" charset="-128"/>
                <a:cs typeface="Arial" pitchFamily="34" charset="0"/>
              </a:rPr>
              <a:t>sustainable </a:t>
            </a:r>
            <a:r>
              <a:rPr lang="en-GB" sz="1300" b="1" dirty="0">
                <a:solidFill>
                  <a:srgbClr val="055742"/>
                </a:solidFill>
                <a:ea typeface="ＭＳ Ｐゴシック" pitchFamily="34" charset="-128"/>
                <a:cs typeface="Arial" pitchFamily="34" charset="0"/>
              </a:rPr>
              <a:t>green funding</a:t>
            </a:r>
            <a:r>
              <a:rPr lang="en-GB" sz="1300" dirty="0">
                <a:solidFill>
                  <a:srgbClr val="000000"/>
                </a:solidFill>
                <a:ea typeface="ＭＳ Ｐゴシック" pitchFamily="34" charset="-128"/>
                <a:cs typeface="Arial" pitchFamily="34" charset="0"/>
              </a:rPr>
              <a:t>. </a:t>
            </a:r>
            <a:endParaRPr lang="en-MY" sz="1300" dirty="0">
              <a:solidFill>
                <a:srgbClr val="000000"/>
              </a:solidFill>
              <a:ea typeface="ＭＳ Ｐゴシック" pitchFamily="34" charset="-128"/>
              <a:cs typeface="Arial" pitchFamily="34" charset="0"/>
            </a:endParaRPr>
          </a:p>
          <a:p>
            <a:pPr marL="92075" indent="-92075" algn="just" defTabSz="1030288" fontAlgn="base">
              <a:lnSpc>
                <a:spcPct val="90000"/>
              </a:lnSpc>
              <a:spcBef>
                <a:spcPts val="600"/>
              </a:spcBef>
              <a:spcAft>
                <a:spcPct val="0"/>
              </a:spcAft>
              <a:buFont typeface="Wingdings" pitchFamily="2" charset="2"/>
              <a:buChar char="§"/>
            </a:pPr>
            <a:r>
              <a:rPr lang="en-MY" sz="1300" dirty="0">
                <a:solidFill>
                  <a:srgbClr val="000000"/>
                </a:solidFill>
                <a:ea typeface="ＭＳ Ｐゴシック" pitchFamily="34" charset="-128"/>
                <a:cs typeface="Arial" pitchFamily="34" charset="0"/>
              </a:rPr>
              <a:t>The Sukuk are structured based on the Shariah principle of Wakala. The Sukuk assets under this Wakala Sukuk issuance consist of (i) state-owned assets including land and buildings (51%) and (ii) project assets which are under construction or to be constructed (49</a:t>
            </a:r>
            <a:r>
              <a:rPr lang="en-MY" sz="1300" dirty="0" smtClean="0">
                <a:solidFill>
                  <a:srgbClr val="000000"/>
                </a:solidFill>
                <a:ea typeface="ＭＳ Ｐゴシック" pitchFamily="34" charset="-128"/>
                <a:cs typeface="Arial" pitchFamily="34" charset="0"/>
              </a:rPr>
              <a:t>%).</a:t>
            </a:r>
            <a:endParaRPr lang="en-MY" sz="1300" dirty="0">
              <a:solidFill>
                <a:srgbClr val="000000"/>
              </a:solidFill>
              <a:ea typeface="ＭＳ Ｐゴシック" pitchFamily="34" charset="-128"/>
              <a:cs typeface="Arial" pitchFamily="34" charset="0"/>
            </a:endParaRPr>
          </a:p>
          <a:p>
            <a:pPr marL="92075" indent="-92075" algn="just" defTabSz="1030288" fontAlgn="base">
              <a:lnSpc>
                <a:spcPct val="90000"/>
              </a:lnSpc>
              <a:spcBef>
                <a:spcPts val="600"/>
              </a:spcBef>
              <a:spcAft>
                <a:spcPct val="0"/>
              </a:spcAft>
              <a:buFont typeface="Wingdings" pitchFamily="2" charset="2"/>
              <a:buChar char="§"/>
            </a:pPr>
            <a:r>
              <a:rPr lang="en-US" sz="1300" dirty="0">
                <a:solidFill>
                  <a:srgbClr val="000000"/>
                </a:solidFill>
                <a:ea typeface="ＭＳ Ｐゴシック" pitchFamily="34" charset="-128"/>
                <a:cs typeface="Arial" pitchFamily="34" charset="0"/>
              </a:rPr>
              <a:t>The 5-year tranche represents </a:t>
            </a:r>
            <a:r>
              <a:rPr lang="en-GB" sz="1300" dirty="0">
                <a:solidFill>
                  <a:srgbClr val="000000"/>
                </a:solidFill>
                <a:ea typeface="ＭＳ Ｐゴシック" pitchFamily="34" charset="-128"/>
                <a:cs typeface="Arial" pitchFamily="34" charset="0"/>
              </a:rPr>
              <a:t>the </a:t>
            </a:r>
            <a:r>
              <a:rPr lang="en-GB" sz="1300" b="1" dirty="0">
                <a:solidFill>
                  <a:srgbClr val="055742"/>
                </a:solidFill>
                <a:ea typeface="ＭＳ Ｐゴシック" pitchFamily="34" charset="-128"/>
                <a:cs typeface="Arial" pitchFamily="34" charset="0"/>
              </a:rPr>
              <a:t>world's debut sovereign Green Sukuk issuance </a:t>
            </a:r>
            <a:r>
              <a:rPr lang="en-GB" sz="1300" dirty="0">
                <a:solidFill>
                  <a:srgbClr val="000000"/>
                </a:solidFill>
                <a:ea typeface="ＭＳ Ｐゴシック" pitchFamily="34" charset="-128"/>
                <a:cs typeface="Arial" pitchFamily="34" charset="0"/>
              </a:rPr>
              <a:t>and the </a:t>
            </a:r>
            <a:r>
              <a:rPr lang="en-GB" sz="1300" b="1" dirty="0">
                <a:solidFill>
                  <a:srgbClr val="055742"/>
                </a:solidFill>
                <a:ea typeface="ＭＳ Ｐゴシック" pitchFamily="34" charset="-128"/>
                <a:cs typeface="Arial" pitchFamily="34" charset="0"/>
              </a:rPr>
              <a:t>first ever issuance under the RoI’s newly established Green Bond and Green Sukuk Framework</a:t>
            </a:r>
            <a:r>
              <a:rPr lang="en-GB" sz="1300" dirty="0">
                <a:solidFill>
                  <a:srgbClr val="000000"/>
                </a:solidFill>
                <a:ea typeface="ＭＳ Ｐゴシック" pitchFamily="34" charset="-128"/>
                <a:cs typeface="Arial" pitchFamily="34" charset="0"/>
              </a:rPr>
              <a:t>. </a:t>
            </a:r>
            <a:endParaRPr lang="en-US" sz="1300" dirty="0">
              <a:solidFill>
                <a:srgbClr val="000000"/>
              </a:solidFill>
              <a:ea typeface="ＭＳ Ｐゴシック" pitchFamily="34" charset="-128"/>
              <a:cs typeface="Arial" pitchFamily="34" charset="0"/>
            </a:endParaRPr>
          </a:p>
          <a:p>
            <a:pPr marL="92075" indent="-92075" algn="just" defTabSz="1030288" fontAlgn="base">
              <a:lnSpc>
                <a:spcPct val="90000"/>
              </a:lnSpc>
              <a:spcBef>
                <a:spcPts val="600"/>
              </a:spcBef>
              <a:spcAft>
                <a:spcPct val="0"/>
              </a:spcAft>
              <a:buFont typeface="Wingdings" pitchFamily="2" charset="2"/>
              <a:buChar char="§"/>
            </a:pPr>
            <a:r>
              <a:rPr lang="en-US" sz="1300" dirty="0">
                <a:solidFill>
                  <a:srgbClr val="000000"/>
                </a:solidFill>
                <a:ea typeface="ＭＳ Ｐゴシック" pitchFamily="34" charset="-128"/>
                <a:cs typeface="Arial" pitchFamily="34" charset="0"/>
              </a:rPr>
              <a:t>Following a series of investor meetings covering key financial centers in Asia, Europe and the Middle East and </a:t>
            </a:r>
            <a:r>
              <a:rPr lang="en-MY" sz="1300" dirty="0">
                <a:solidFill>
                  <a:srgbClr val="000000"/>
                </a:solidFill>
                <a:ea typeface="MS PGothic"/>
                <a:cs typeface="MS PGothic"/>
              </a:rPr>
              <a:t>taking advantage of an opportunistic window following a period of heightened volatility in the global capital markets, the deal was announced on 22 February </a:t>
            </a:r>
            <a:r>
              <a:rPr lang="en-MY" sz="1300" dirty="0">
                <a:solidFill>
                  <a:srgbClr val="000000"/>
                </a:solidFill>
                <a:ea typeface="ＭＳ Ｐゴシック" pitchFamily="34" charset="-128"/>
                <a:cs typeface="Arial" pitchFamily="34" charset="0"/>
              </a:rPr>
              <a:t>at 11.00am Asia time with an initial price guidance of 4.05% area and 4.70% area for the 5-year and 10-year tranche, respectively. The transaction was completed within the day in view of tremendous support and demand from the global investor </a:t>
            </a:r>
            <a:r>
              <a:rPr lang="en-MY" sz="1300" dirty="0" smtClean="0">
                <a:solidFill>
                  <a:srgbClr val="000000"/>
                </a:solidFill>
                <a:ea typeface="ＭＳ Ｐゴシック" pitchFamily="34" charset="-128"/>
                <a:cs typeface="Arial" pitchFamily="34" charset="0"/>
              </a:rPr>
              <a:t>community</a:t>
            </a:r>
            <a:r>
              <a:rPr lang="en-US" sz="1300" dirty="0">
                <a:solidFill>
                  <a:srgbClr val="000000"/>
                </a:solidFill>
                <a:ea typeface="ＭＳ Ｐゴシック" pitchFamily="34" charset="-128"/>
                <a:cs typeface="Arial" pitchFamily="34" charset="0"/>
              </a:rPr>
              <a:t>.</a:t>
            </a:r>
          </a:p>
          <a:p>
            <a:pPr marL="92075" indent="-92075" algn="just" defTabSz="1030288" fontAlgn="base">
              <a:lnSpc>
                <a:spcPct val="90000"/>
              </a:lnSpc>
              <a:spcBef>
                <a:spcPts val="600"/>
              </a:spcBef>
              <a:spcAft>
                <a:spcPct val="0"/>
              </a:spcAft>
              <a:buFont typeface="Wingdings" pitchFamily="2" charset="2"/>
              <a:buChar char="§"/>
              <a:defRPr/>
            </a:pPr>
            <a:r>
              <a:rPr lang="en-GB" sz="1300" dirty="0">
                <a:solidFill>
                  <a:srgbClr val="000000"/>
                </a:solidFill>
                <a:ea typeface="MS PGothic"/>
                <a:cs typeface="MS PGothic"/>
              </a:rPr>
              <a:t>The transaction was supported by a quality global orderbook, </a:t>
            </a:r>
            <a:r>
              <a:rPr lang="en-GB" sz="1300" dirty="0" smtClean="0">
                <a:solidFill>
                  <a:srgbClr val="000000"/>
                </a:solidFill>
                <a:ea typeface="MS PGothic"/>
                <a:cs typeface="MS PGothic"/>
              </a:rPr>
              <a:t>including the introduction of green investors who reinforced the robust demand for the Sukuk allowing RoI to price significantly tighter from initial price guidance.</a:t>
            </a:r>
            <a:endParaRPr lang="en-MY" sz="1300" dirty="0">
              <a:solidFill>
                <a:srgbClr val="000000"/>
              </a:solidFill>
              <a:ea typeface="ＭＳ Ｐゴシック" pitchFamily="34" charset="-128"/>
              <a:cs typeface="Arial" pitchFamily="34" charset="0"/>
            </a:endParaRPr>
          </a:p>
        </p:txBody>
      </p:sp>
      <p:sp>
        <p:nvSpPr>
          <p:cNvPr id="19" name="Text Placeholder 2"/>
          <p:cNvSpPr txBox="1">
            <a:spLocks/>
          </p:cNvSpPr>
          <p:nvPr/>
        </p:nvSpPr>
        <p:spPr bwMode="auto">
          <a:xfrm>
            <a:off x="232641" y="270545"/>
            <a:ext cx="9091887" cy="638175"/>
          </a:xfrm>
          <a:prstGeom prst="rect">
            <a:avLst/>
          </a:prstGeom>
          <a:noFill/>
          <a:ln w="9525">
            <a:noFill/>
            <a:miter lim="800000"/>
            <a:headEnd/>
            <a:tailEnd/>
          </a:ln>
        </p:spPr>
        <p:txBody>
          <a:bodyPr lIns="43173" tIns="43173" rIns="43173" bIns="43173" anchor="ctr"/>
          <a:lstStyle/>
          <a:p>
            <a:pPr defTabSz="912813" eaLnBrk="0" fontAlgn="base" hangingPunct="0">
              <a:lnSpc>
                <a:spcPct val="90000"/>
              </a:lnSpc>
              <a:spcBef>
                <a:spcPct val="0"/>
              </a:spcBef>
              <a:spcAft>
                <a:spcPts val="600"/>
              </a:spcAft>
            </a:pPr>
            <a:r>
              <a:rPr lang="en-GB" altLang="zh-CN" sz="2800" b="1" dirty="0" smtClean="0">
                <a:solidFill>
                  <a:srgbClr val="A40000"/>
                </a:solidFill>
                <a:latin typeface="Calibri" pitchFamily="34" charset="0"/>
                <a:cs typeface="Arial" pitchFamily="34" charset="0"/>
                <a:sym typeface="Lucida Grande" charset="0"/>
              </a:rPr>
              <a:t>World’s </a:t>
            </a:r>
            <a:r>
              <a:rPr lang="en-GB" altLang="zh-CN" sz="2800" b="1" dirty="0">
                <a:solidFill>
                  <a:srgbClr val="A40000"/>
                </a:solidFill>
                <a:latin typeface="Calibri" pitchFamily="34" charset="0"/>
                <a:cs typeface="Arial" pitchFamily="34" charset="0"/>
                <a:sym typeface="Lucida Grande" charset="0"/>
              </a:rPr>
              <a:t>Debut Sovereign </a:t>
            </a:r>
            <a:r>
              <a:rPr lang="en-GB" altLang="zh-CN" sz="2800" b="1" dirty="0" smtClean="0">
                <a:solidFill>
                  <a:srgbClr val="A40000"/>
                </a:solidFill>
                <a:latin typeface="Calibri" pitchFamily="34" charset="0"/>
                <a:cs typeface="Arial" pitchFamily="34" charset="0"/>
                <a:sym typeface="Lucida Grande" charset="0"/>
              </a:rPr>
              <a:t>Green </a:t>
            </a:r>
            <a:r>
              <a:rPr lang="en-GB" altLang="zh-CN" sz="2800" b="1" dirty="0" err="1">
                <a:solidFill>
                  <a:srgbClr val="A40000"/>
                </a:solidFill>
                <a:latin typeface="Calibri" pitchFamily="34" charset="0"/>
                <a:cs typeface="Arial" pitchFamily="34" charset="0"/>
                <a:sym typeface="Lucida Grande" charset="0"/>
              </a:rPr>
              <a:t>Sukuk</a:t>
            </a:r>
            <a:r>
              <a:rPr lang="en-GB" altLang="zh-CN" sz="2800" b="1" dirty="0">
                <a:solidFill>
                  <a:srgbClr val="A40000"/>
                </a:solidFill>
                <a:latin typeface="Calibri" pitchFamily="34" charset="0"/>
                <a:cs typeface="Arial" pitchFamily="34" charset="0"/>
                <a:sym typeface="Lucida Grande" charset="0"/>
              </a:rPr>
              <a:t> </a:t>
            </a:r>
            <a:r>
              <a:rPr lang="en-GB" altLang="zh-CN" sz="2800" b="1" dirty="0" smtClean="0">
                <a:solidFill>
                  <a:srgbClr val="A40000"/>
                </a:solidFill>
                <a:latin typeface="Calibri" pitchFamily="34" charset="0"/>
                <a:cs typeface="Arial" pitchFamily="34" charset="0"/>
                <a:sym typeface="Lucida Grande" charset="0"/>
              </a:rPr>
              <a:t>Issuance</a:t>
            </a:r>
          </a:p>
          <a:p>
            <a:pPr defTabSz="912813" eaLnBrk="0" fontAlgn="base" hangingPunct="0">
              <a:lnSpc>
                <a:spcPct val="90000"/>
              </a:lnSpc>
              <a:spcBef>
                <a:spcPct val="0"/>
              </a:spcBef>
              <a:spcAft>
                <a:spcPts val="600"/>
              </a:spcAft>
            </a:pPr>
            <a:r>
              <a:rPr lang="en-MY" altLang="zh-CN" sz="2000" b="1" dirty="0" smtClean="0">
                <a:solidFill>
                  <a:srgbClr val="DC241F"/>
                </a:solidFill>
                <a:ea typeface="MS PGothic" pitchFamily="34" charset="-128"/>
              </a:rPr>
              <a:t>CIMB Played a Key Role</a:t>
            </a:r>
            <a:endParaRPr lang="en-MY" sz="2000" b="1" dirty="0" smtClean="0">
              <a:solidFill>
                <a:srgbClr val="A40000"/>
              </a:solidFill>
              <a:cs typeface="Arial" pitchFamily="34" charset="0"/>
            </a:endParaRPr>
          </a:p>
        </p:txBody>
      </p:sp>
      <p:cxnSp>
        <p:nvCxnSpPr>
          <p:cNvPr id="20" name="Straight Connector 19"/>
          <p:cNvCxnSpPr/>
          <p:nvPr/>
        </p:nvCxnSpPr>
        <p:spPr>
          <a:xfrm>
            <a:off x="323528" y="980728"/>
            <a:ext cx="8314889"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79512" y="1095127"/>
            <a:ext cx="8577912" cy="461665"/>
          </a:xfrm>
          <a:prstGeom prst="rect">
            <a:avLst/>
          </a:prstGeom>
          <a:noFill/>
        </p:spPr>
        <p:txBody>
          <a:bodyPr wrap="square" rtlCol="0">
            <a:spAutoFit/>
          </a:bodyPr>
          <a:lstStyle/>
          <a:p>
            <a:pPr fontAlgn="base">
              <a:spcBef>
                <a:spcPct val="0"/>
              </a:spcBef>
              <a:spcAft>
                <a:spcPct val="0"/>
              </a:spcAft>
            </a:pPr>
            <a:r>
              <a:rPr lang="en-US" sz="2400" b="1" dirty="0">
                <a:solidFill>
                  <a:srgbClr val="055742"/>
                </a:solidFill>
                <a:ea typeface="ＭＳ Ｐゴシック" pitchFamily="34" charset="-128"/>
                <a:cs typeface="Helvetica" pitchFamily="34" charset="0"/>
              </a:rPr>
              <a:t>Republic of Indonesia</a:t>
            </a:r>
          </a:p>
        </p:txBody>
      </p:sp>
      <p:sp>
        <p:nvSpPr>
          <p:cNvPr id="22" name="TextBox 21"/>
          <p:cNvSpPr txBox="1"/>
          <p:nvPr/>
        </p:nvSpPr>
        <p:spPr>
          <a:xfrm>
            <a:off x="196699" y="1650286"/>
            <a:ext cx="8551765" cy="338554"/>
          </a:xfrm>
          <a:prstGeom prst="rect">
            <a:avLst/>
          </a:prstGeom>
          <a:noFill/>
        </p:spPr>
        <p:txBody>
          <a:bodyPr wrap="square" rtlCol="0">
            <a:spAutoFit/>
          </a:bodyPr>
          <a:lstStyle/>
          <a:p>
            <a:pPr fontAlgn="base">
              <a:spcBef>
                <a:spcPct val="0"/>
              </a:spcBef>
              <a:spcAft>
                <a:spcPct val="0"/>
              </a:spcAft>
            </a:pPr>
            <a:r>
              <a:rPr lang="en-MY" sz="1600" b="1" dirty="0">
                <a:solidFill>
                  <a:srgbClr val="892034"/>
                </a:solidFill>
                <a:ea typeface="ＭＳ Ｐゴシック" pitchFamily="34" charset="-128"/>
                <a:cs typeface="Arial" charset="0"/>
              </a:rPr>
              <a:t>USD1.25 billion Green Trust Certificates due 2023 and USD1.75 billion Trust Certificates due 2028</a:t>
            </a:r>
          </a:p>
        </p:txBody>
      </p:sp>
      <p:pic>
        <p:nvPicPr>
          <p:cNvPr id="23"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052737"/>
            <a:ext cx="510917" cy="648071"/>
          </a:xfrm>
          <a:prstGeom prst="rect">
            <a:avLst/>
          </a:prstGeom>
          <a:noFill/>
          <a:ln>
            <a:noFill/>
          </a:ln>
          <a:effectLst/>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pic>
    </p:spTree>
    <p:extLst>
      <p:ext uri="{BB962C8B-B14F-4D97-AF65-F5344CB8AC3E}">
        <p14:creationId xmlns:p14="http://schemas.microsoft.com/office/powerpoint/2010/main" xmlns="" val="864005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802831" y="1976497"/>
            <a:ext cx="1912327" cy="2308324"/>
          </a:xfrm>
          <a:prstGeom prst="rect">
            <a:avLst/>
          </a:prstGeom>
          <a:noFill/>
          <a:ln w="9525">
            <a:noFill/>
            <a:miter lim="800000"/>
            <a:headEnd/>
            <a:tailEnd/>
          </a:ln>
        </p:spPr>
        <p:txBody>
          <a:bodyPr lIns="0" tIns="0" rIns="0" bIns="0">
            <a:spAutoFit/>
          </a:bodyPr>
          <a:lstStyle/>
          <a:p>
            <a:pPr algn="ctr" defTabSz="1042988" fontAlgn="ctr">
              <a:spcBef>
                <a:spcPts val="600"/>
              </a:spcBef>
            </a:pPr>
            <a:r>
              <a:rPr lang="en-US" sz="1200" dirty="0">
                <a:solidFill>
                  <a:srgbClr val="460000"/>
                </a:solidFill>
                <a:ea typeface="MS PGothic" pitchFamily="34" charset="-128"/>
              </a:rPr>
              <a:t> </a:t>
            </a:r>
          </a:p>
          <a:p>
            <a:pPr algn="ctr" defTabSz="1042988" fontAlgn="ctr">
              <a:spcBef>
                <a:spcPts val="600"/>
              </a:spcBef>
            </a:pPr>
            <a:r>
              <a:rPr lang="en-US" sz="1400" dirty="0">
                <a:solidFill>
                  <a:srgbClr val="000000"/>
                </a:solidFill>
                <a:ea typeface="MS PGothic" pitchFamily="34" charset="-128"/>
              </a:rPr>
              <a:t>   </a:t>
            </a:r>
          </a:p>
          <a:p>
            <a:pPr algn="ctr" defTabSz="1042988" fontAlgn="ctr">
              <a:spcBef>
                <a:spcPts val="600"/>
              </a:spcBef>
            </a:pPr>
            <a:r>
              <a:rPr lang="en-MY" sz="1200" dirty="0" smtClean="0">
                <a:solidFill>
                  <a:srgbClr val="000000"/>
                </a:solidFill>
                <a:ea typeface="MS PGothic" pitchFamily="34" charset="-128"/>
              </a:rPr>
              <a:t>Active Joint Bookrunner</a:t>
            </a:r>
            <a:endParaRPr lang="en-MY" sz="1200" dirty="0">
              <a:solidFill>
                <a:srgbClr val="000000"/>
              </a:solidFill>
              <a:ea typeface="MS PGothic" pitchFamily="34" charset="-128"/>
            </a:endParaRPr>
          </a:p>
          <a:p>
            <a:pPr algn="ctr" defTabSz="1042988" fontAlgn="ctr">
              <a:spcBef>
                <a:spcPts val="600"/>
              </a:spcBef>
            </a:pPr>
            <a:r>
              <a:rPr lang="en-MY" sz="1200" dirty="0">
                <a:solidFill>
                  <a:srgbClr val="000000"/>
                </a:solidFill>
                <a:ea typeface="MS PGothic" pitchFamily="34" charset="-128"/>
              </a:rPr>
              <a:t>Active Joint Lead Manager</a:t>
            </a:r>
          </a:p>
          <a:p>
            <a:pPr algn="ctr" defTabSz="1042988" fontAlgn="ctr">
              <a:spcBef>
                <a:spcPts val="600"/>
              </a:spcBef>
            </a:pPr>
            <a:r>
              <a:rPr lang="en-MY" sz="1200" dirty="0">
                <a:solidFill>
                  <a:srgbClr val="000000"/>
                </a:solidFill>
                <a:ea typeface="MS PGothic" pitchFamily="34" charset="-128"/>
              </a:rPr>
              <a:t>Dealer</a:t>
            </a:r>
          </a:p>
          <a:p>
            <a:pPr algn="ctr" defTabSz="1042988" fontAlgn="ctr">
              <a:spcBef>
                <a:spcPts val="600"/>
              </a:spcBef>
            </a:pPr>
            <a:r>
              <a:rPr lang="en-US" sz="1200" b="1" dirty="0" smtClean="0">
                <a:solidFill>
                  <a:srgbClr val="000000"/>
                </a:solidFill>
                <a:ea typeface="MS PGothic" pitchFamily="34" charset="-128"/>
              </a:rPr>
              <a:t>March 2018</a:t>
            </a:r>
            <a:endParaRPr lang="en-US" sz="1200" b="1" dirty="0">
              <a:solidFill>
                <a:srgbClr val="000000"/>
              </a:solidFill>
              <a:ea typeface="MS PGothic" pitchFamily="34" charset="-128"/>
            </a:endParaRPr>
          </a:p>
          <a:p>
            <a:pPr algn="ctr" defTabSz="1042988" fontAlgn="ctr">
              <a:spcBef>
                <a:spcPts val="600"/>
              </a:spcBef>
            </a:pPr>
            <a:endParaRPr lang="en-US" sz="1200" dirty="0">
              <a:solidFill>
                <a:srgbClr val="460000"/>
              </a:solidFill>
              <a:ea typeface="MS PGothic" pitchFamily="34" charset="-128"/>
            </a:endParaRPr>
          </a:p>
          <a:p>
            <a:pPr algn="ctr" defTabSz="1042988" fontAlgn="ctr">
              <a:spcBef>
                <a:spcPts val="600"/>
              </a:spcBef>
            </a:pPr>
            <a:endParaRPr lang="en-US" sz="1200" dirty="0">
              <a:solidFill>
                <a:srgbClr val="460000"/>
              </a:solidFill>
              <a:ea typeface="MS PGothic" pitchFamily="34" charset="-128"/>
            </a:endParaRPr>
          </a:p>
          <a:p>
            <a:pPr algn="ctr" defTabSz="1042988" fontAlgn="ctr">
              <a:spcBef>
                <a:spcPts val="600"/>
              </a:spcBef>
            </a:pPr>
            <a:endParaRPr lang="en-US" sz="1200" dirty="0">
              <a:solidFill>
                <a:srgbClr val="460000"/>
              </a:solidFill>
              <a:ea typeface="MS PGothic" pitchFamily="34" charset="-128"/>
            </a:endParaRPr>
          </a:p>
        </p:txBody>
      </p:sp>
      <p:sp>
        <p:nvSpPr>
          <p:cNvPr id="6" name="Title 1"/>
          <p:cNvSpPr txBox="1">
            <a:spLocks/>
          </p:cNvSpPr>
          <p:nvPr/>
        </p:nvSpPr>
        <p:spPr>
          <a:xfrm>
            <a:off x="279891" y="152400"/>
            <a:ext cx="8371743" cy="838200"/>
          </a:xfrm>
          <a:prstGeom prst="rect">
            <a:avLst/>
          </a:prstGeom>
        </p:spPr>
        <p:txBody>
          <a:bodyPr/>
          <a:lstStyle>
            <a:lvl1pPr algn="l" defTabSz="360000" rtl="0" eaLnBrk="1" fontAlgn="ctr" latinLnBrk="0" hangingPunct="1">
              <a:lnSpc>
                <a:spcPct val="100000"/>
              </a:lnSpc>
              <a:spcBef>
                <a:spcPts val="600"/>
              </a:spcBef>
              <a:buNone/>
              <a:defRPr kumimoji="0" lang="en-US" altLang="zh-CN" sz="2800" b="1" i="0" u="none" strike="noStrike" kern="1200" cap="none" spc="0" normalizeH="0" baseline="0" noProof="0" smtClean="0">
                <a:ln>
                  <a:noFill/>
                </a:ln>
                <a:solidFill>
                  <a:schemeClr val="accent3"/>
                </a:solidFill>
                <a:effectLst/>
                <a:uLnTx/>
                <a:uFillTx/>
                <a:latin typeface="+mj-lt"/>
                <a:ea typeface="+mj-ea"/>
                <a:cs typeface="+mj-cs"/>
              </a:defRPr>
            </a:lvl1pPr>
          </a:lstStyle>
          <a:p>
            <a:pPr defTabSz="904602">
              <a:defRPr/>
            </a:pPr>
            <a:r>
              <a:rPr lang="en-MY" altLang="zh-CN" dirty="0">
                <a:solidFill>
                  <a:srgbClr val="A40000"/>
                </a:solidFill>
                <a:latin typeface="Calibri" pitchFamily="34" charset="0"/>
                <a:ea typeface="+mn-ea"/>
                <a:cs typeface="Arial" pitchFamily="34" charset="0"/>
              </a:rPr>
              <a:t>Republic of Indonesia</a:t>
            </a:r>
            <a:r>
              <a:rPr lang="en-MY" dirty="0">
                <a:solidFill>
                  <a:srgbClr val="892034"/>
                </a:solidFill>
              </a:rPr>
              <a:t/>
            </a:r>
            <a:br>
              <a:rPr lang="en-MY" dirty="0">
                <a:solidFill>
                  <a:srgbClr val="892034"/>
                </a:solidFill>
              </a:rPr>
            </a:br>
            <a:r>
              <a:rPr lang="en-MY" sz="2000" dirty="0" smtClean="0">
                <a:solidFill>
                  <a:srgbClr val="DC241F"/>
                </a:solidFill>
                <a:ea typeface="MS PGothic" pitchFamily="34" charset="-128"/>
                <a:cs typeface="+mn-cs"/>
              </a:rPr>
              <a:t>USD3.0 </a:t>
            </a:r>
            <a:r>
              <a:rPr lang="en-MY" sz="2000" dirty="0">
                <a:solidFill>
                  <a:srgbClr val="DC241F"/>
                </a:solidFill>
                <a:ea typeface="MS PGothic" pitchFamily="34" charset="-128"/>
                <a:cs typeface="+mn-cs"/>
              </a:rPr>
              <a:t>billion Trust Certificates due </a:t>
            </a:r>
            <a:r>
              <a:rPr lang="en-MY" sz="2000" dirty="0" smtClean="0">
                <a:solidFill>
                  <a:srgbClr val="DC241F"/>
                </a:solidFill>
                <a:ea typeface="MS PGothic" pitchFamily="34" charset="-128"/>
                <a:cs typeface="+mn-cs"/>
              </a:rPr>
              <a:t>2023 </a:t>
            </a:r>
            <a:r>
              <a:rPr lang="en-MY" sz="2000" dirty="0">
                <a:solidFill>
                  <a:srgbClr val="DC241F"/>
                </a:solidFill>
                <a:ea typeface="MS PGothic" pitchFamily="34" charset="-128"/>
                <a:cs typeface="+mn-cs"/>
              </a:rPr>
              <a:t>and </a:t>
            </a:r>
            <a:r>
              <a:rPr lang="en-MY" sz="2000" dirty="0" smtClean="0">
                <a:solidFill>
                  <a:srgbClr val="DC241F"/>
                </a:solidFill>
                <a:ea typeface="MS PGothic" pitchFamily="34" charset="-128"/>
                <a:cs typeface="+mn-cs"/>
              </a:rPr>
              <a:t>2028</a:t>
            </a:r>
            <a:endParaRPr lang="en-MY" sz="2000" dirty="0">
              <a:solidFill>
                <a:srgbClr val="DC241F"/>
              </a:solidFill>
              <a:ea typeface="MS PGothic" pitchFamily="34" charset="-128"/>
              <a:cs typeface="+mn-cs"/>
            </a:endParaRPr>
          </a:p>
        </p:txBody>
      </p:sp>
      <p:cxnSp>
        <p:nvCxnSpPr>
          <p:cNvPr id="7" name="Straight Connector 6"/>
          <p:cNvCxnSpPr/>
          <p:nvPr/>
        </p:nvCxnSpPr>
        <p:spPr bwMode="auto">
          <a:xfrm>
            <a:off x="346989" y="914400"/>
            <a:ext cx="2888584" cy="0"/>
          </a:xfrm>
          <a:prstGeom prst="line">
            <a:avLst/>
          </a:prstGeom>
          <a:ln w="28575" cap="flat" cmpd="sng" algn="ctr">
            <a:solidFill>
              <a:srgbClr val="892035"/>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8" name="Group 308"/>
          <p:cNvGraphicFramePr>
            <a:graphicFrameLocks noGrp="1"/>
          </p:cNvGraphicFramePr>
          <p:nvPr>
            <p:extLst>
              <p:ext uri="{D42A27DB-BD31-4B8C-83A1-F6EECF244321}">
                <p14:modId xmlns:p14="http://schemas.microsoft.com/office/powerpoint/2010/main" xmlns="" val="788479190"/>
              </p:ext>
            </p:extLst>
          </p:nvPr>
        </p:nvGraphicFramePr>
        <p:xfrm>
          <a:off x="3235573" y="915988"/>
          <a:ext cx="5800925" cy="5465340"/>
        </p:xfrm>
        <a:graphic>
          <a:graphicData uri="http://schemas.openxmlformats.org/drawingml/2006/table">
            <a:tbl>
              <a:tblPr/>
              <a:tblGrid>
                <a:gridCol w="2632573"/>
                <a:gridCol w="3168352"/>
              </a:tblGrid>
              <a:tr h="5465340">
                <a:tc>
                  <a:txBody>
                    <a:bodyPr/>
                    <a:lstStyle/>
                    <a:p>
                      <a:pPr marL="177800" marR="0" lvl="0" indent="-177800" algn="l" defTabSz="914400" rtl="0" eaLnBrk="1" fontAlgn="base" latinLnBrk="0" hangingPunct="1">
                        <a:lnSpc>
                          <a:spcPct val="100000"/>
                        </a:lnSpc>
                        <a:spcBef>
                          <a:spcPct val="0"/>
                        </a:spcBef>
                        <a:spcAft>
                          <a:spcPct val="0"/>
                        </a:spcAft>
                        <a:buClr>
                          <a:srgbClr val="DC241F"/>
                        </a:buClr>
                        <a:buSzTx/>
                        <a:buFont typeface="Wingdings" pitchFamily="2" charset="2"/>
                        <a:buNone/>
                        <a:tabLst>
                          <a:tab pos="914400" algn="l"/>
                        </a:tabLst>
                      </a:pPr>
                      <a:endParaRPr kumimoji="0" lang="en-US" sz="1000" b="0" i="0" u="none" strike="noStrike" cap="none" normalizeH="0" baseline="0" dirty="0" smtClean="0">
                        <a:ln>
                          <a:noFill/>
                        </a:ln>
                        <a:solidFill>
                          <a:schemeClr val="tx1"/>
                        </a:solidFill>
                        <a:effectLst/>
                        <a:latin typeface="Calibri" pitchFamily="34" charset="0"/>
                        <a:ea typeface="MS PGothic" pitchFamily="34" charset="-128"/>
                        <a:sym typeface="Lucida Grande"/>
                      </a:endParaRPr>
                    </a:p>
                  </a:txBody>
                  <a:tcPr marL="39886" marR="39886" marT="46807" marB="46807" horzOverflow="overflow">
                    <a:lnL w="3175" cap="flat" cmpd="sng" algn="ctr">
                      <a:solidFill>
                        <a:srgbClr val="F8F0DA"/>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892035"/>
                      </a:solidFill>
                      <a:prstDash val="solid"/>
                      <a:round/>
                      <a:headEnd type="none" w="med" len="med"/>
                      <a:tailEnd type="none" w="med" len="med"/>
                    </a:lnT>
                    <a:lnB w="28575" cap="flat" cmpd="sng" algn="ctr">
                      <a:solidFill>
                        <a:srgbClr val="892035"/>
                      </a:solidFill>
                      <a:prstDash val="solid"/>
                      <a:round/>
                      <a:headEnd type="none" w="med" len="med"/>
                      <a:tailEnd type="none" w="med" len="med"/>
                    </a:lnB>
                    <a:lnTlToBr>
                      <a:noFill/>
                    </a:lnTlToBr>
                    <a:lnBlToTr>
                      <a:noFill/>
                    </a:lnBlToTr>
                    <a:noFill/>
                  </a:tcPr>
                </a:tc>
                <a:tc>
                  <a:txBody>
                    <a:bodyPr/>
                    <a:lstStyle/>
                    <a:p>
                      <a:pPr marL="42863" marR="0" lvl="0" indent="-42863" algn="just" defTabSz="1030288" rtl="0" eaLnBrk="1" fontAlgn="base" latinLnBrk="0" hangingPunct="1">
                        <a:lnSpc>
                          <a:spcPts val="0"/>
                        </a:lnSpc>
                        <a:spcBef>
                          <a:spcPts val="0"/>
                        </a:spcBef>
                        <a:spcAft>
                          <a:spcPct val="0"/>
                        </a:spcAft>
                        <a:buClrTx/>
                        <a:buSzTx/>
                        <a:buFontTx/>
                        <a:buNone/>
                        <a:tabLst/>
                      </a:pPr>
                      <a:endParaRPr kumimoji="0" lang="en-US" altLang="ja-JP" sz="1000" b="1" i="0" u="none" strike="noStrike" cap="none" normalizeH="0" baseline="0" dirty="0" smtClean="0">
                        <a:ln>
                          <a:noFill/>
                        </a:ln>
                        <a:solidFill>
                          <a:srgbClr val="000000"/>
                        </a:solidFill>
                        <a:effectLst/>
                        <a:latin typeface="Calibri" pitchFamily="34" charset="0"/>
                        <a:ea typeface="MS PGothic" pitchFamily="34" charset="-128"/>
                        <a:cs typeface="Angsana New" pitchFamily="18" charset="-34"/>
                      </a:endParaRPr>
                    </a:p>
                    <a:p>
                      <a:pPr marL="0" marR="0" lvl="0" indent="0" algn="l" defTabSz="914400" rtl="0" eaLnBrk="0" fontAlgn="b" latinLnBrk="0" hangingPunct="0">
                        <a:lnSpc>
                          <a:spcPct val="100000"/>
                        </a:lnSpc>
                        <a:spcBef>
                          <a:spcPct val="0"/>
                        </a:spcBef>
                        <a:spcAft>
                          <a:spcPct val="0"/>
                        </a:spcAft>
                        <a:buClrTx/>
                        <a:buSzTx/>
                        <a:buFontTx/>
                        <a:buNone/>
                        <a:tabLst/>
                      </a:pPr>
                      <a:r>
                        <a:rPr kumimoji="0" lang="en-US" altLang="ja-JP" sz="1000" b="1" i="0" u="none" strike="noStrike" kern="1200" cap="none" normalizeH="0" baseline="0" dirty="0" smtClean="0">
                          <a:ln>
                            <a:noFill/>
                          </a:ln>
                          <a:solidFill>
                            <a:schemeClr val="tx1"/>
                          </a:solidFill>
                          <a:effectLst/>
                          <a:latin typeface="+mn-lt"/>
                          <a:ea typeface="MS PGothic"/>
                          <a:cs typeface="MS PGothic"/>
                        </a:rPr>
                        <a:t>Transaction Highlights</a:t>
                      </a:r>
                      <a:endParaRPr kumimoji="0" lang="en-MY" sz="900" b="1" i="0" u="none" strike="noStrike" kern="1200" cap="none" normalizeH="0" baseline="0" dirty="0" smtClean="0">
                        <a:ln>
                          <a:noFill/>
                        </a:ln>
                        <a:solidFill>
                          <a:schemeClr val="tx1"/>
                        </a:solidFill>
                        <a:effectLst/>
                        <a:latin typeface="+mn-lt"/>
                        <a:ea typeface="MS PGothic"/>
                        <a:cs typeface="MS PGothic"/>
                      </a:endParaRPr>
                    </a:p>
                    <a:p>
                      <a:pPr marL="92075" marR="0" lvl="0" indent="-92075" algn="just" defTabSz="1030288" rtl="0" eaLnBrk="1" fontAlgn="base" latinLnBrk="0" hangingPunct="1">
                        <a:lnSpc>
                          <a:spcPct val="90000"/>
                        </a:lnSpc>
                        <a:spcBef>
                          <a:spcPct val="0"/>
                        </a:spcBef>
                        <a:spcAft>
                          <a:spcPct val="0"/>
                        </a:spcAft>
                        <a:buClrTx/>
                        <a:buSzTx/>
                        <a:buFont typeface="Wingdings" pitchFamily="2" charset="2"/>
                        <a:buChar char="§"/>
                        <a:tabLst/>
                      </a:pPr>
                      <a:r>
                        <a:rPr kumimoji="0" lang="en-MY" sz="900" b="0" i="0" u="none" strike="noStrike" kern="1200" cap="none" normalizeH="0" baseline="0" dirty="0" smtClean="0">
                          <a:ln>
                            <a:noFill/>
                          </a:ln>
                          <a:solidFill>
                            <a:schemeClr val="tx1"/>
                          </a:solidFill>
                          <a:effectLst/>
                          <a:latin typeface="Calibri" pitchFamily="34" charset="0"/>
                          <a:ea typeface="+mn-ea"/>
                          <a:cs typeface="Arial" pitchFamily="34" charset="0"/>
                        </a:rPr>
                        <a:t>CIMB acted as a Active Joint Bookrunner, Active Joint Lead Manager and Dealer for the RoI’s issuance of Trust Certificates (“</a:t>
                      </a:r>
                      <a:r>
                        <a:rPr kumimoji="0" lang="en-MY" sz="900" b="1" i="0" u="none" strike="noStrike" kern="1200" cap="none" normalizeH="0" baseline="0" dirty="0" smtClean="0">
                          <a:ln>
                            <a:noFill/>
                          </a:ln>
                          <a:solidFill>
                            <a:schemeClr val="tx1"/>
                          </a:solidFill>
                          <a:effectLst/>
                          <a:latin typeface="Calibri" pitchFamily="34" charset="0"/>
                          <a:ea typeface="+mn-ea"/>
                          <a:cs typeface="Arial" pitchFamily="34" charset="0"/>
                        </a:rPr>
                        <a:t>Wakala Sukuk</a:t>
                      </a:r>
                      <a:r>
                        <a:rPr kumimoji="0" lang="en-MY" sz="900" b="0" i="0" u="none" strike="noStrike" kern="1200" cap="none" normalizeH="0" baseline="0" dirty="0" smtClean="0">
                          <a:ln>
                            <a:noFill/>
                          </a:ln>
                          <a:solidFill>
                            <a:schemeClr val="tx1"/>
                          </a:solidFill>
                          <a:effectLst/>
                          <a:latin typeface="Calibri" pitchFamily="34" charset="0"/>
                          <a:ea typeface="+mn-ea"/>
                          <a:cs typeface="Arial" pitchFamily="34" charset="0"/>
                        </a:rPr>
                        <a:t>”) from its recently upsized USD25.0 billion Trust Certificate Issuance Program (“</a:t>
                      </a:r>
                      <a:r>
                        <a:rPr kumimoji="0" lang="en-MY" sz="900" b="1" i="0" u="none" strike="noStrike" kern="1200" cap="none" normalizeH="0" baseline="0" dirty="0" smtClean="0">
                          <a:ln>
                            <a:noFill/>
                          </a:ln>
                          <a:solidFill>
                            <a:schemeClr val="tx1"/>
                          </a:solidFill>
                          <a:effectLst/>
                          <a:latin typeface="Calibri" pitchFamily="34" charset="0"/>
                          <a:ea typeface="+mn-ea"/>
                          <a:cs typeface="Arial" pitchFamily="34" charset="0"/>
                        </a:rPr>
                        <a:t>Program</a:t>
                      </a:r>
                      <a:r>
                        <a:rPr kumimoji="0" lang="en-MY" sz="900" b="0" i="0" u="none" strike="noStrike" kern="1200" cap="none" normalizeH="0" baseline="0" dirty="0" smtClean="0">
                          <a:ln>
                            <a:noFill/>
                          </a:ln>
                          <a:solidFill>
                            <a:schemeClr val="tx1"/>
                          </a:solidFill>
                          <a:effectLst/>
                          <a:latin typeface="Calibri" pitchFamily="34" charset="0"/>
                          <a:ea typeface="+mn-ea"/>
                          <a:cs typeface="Arial" pitchFamily="34" charset="0"/>
                        </a:rPr>
                        <a:t>”). </a:t>
                      </a:r>
                    </a:p>
                    <a:p>
                      <a:pPr marL="92075" marR="0" lvl="0" indent="-92075" algn="just" defTabSz="1030288" rtl="0" eaLnBrk="1" fontAlgn="base" latinLnBrk="0" hangingPunct="1">
                        <a:lnSpc>
                          <a:spcPct val="90000"/>
                        </a:lnSpc>
                        <a:spcBef>
                          <a:spcPct val="0"/>
                        </a:spcBef>
                        <a:spcAft>
                          <a:spcPct val="0"/>
                        </a:spcAft>
                        <a:buClrTx/>
                        <a:buSzTx/>
                        <a:buFont typeface="Wingdings" pitchFamily="2" charset="2"/>
                        <a:buChar char="§"/>
                        <a:tabLst/>
                      </a:pPr>
                      <a:endParaRPr kumimoji="0" lang="en-US" sz="900" b="0" i="0" u="none" strike="noStrike" cap="none" normalizeH="0" baseline="0" dirty="0" smtClean="0">
                        <a:ln>
                          <a:noFill/>
                        </a:ln>
                        <a:solidFill>
                          <a:schemeClr val="tx1"/>
                        </a:solidFill>
                        <a:effectLst/>
                        <a:latin typeface="Calibri" pitchFamily="34" charset="0"/>
                        <a:cs typeface="Arial" pitchFamily="34" charset="0"/>
                      </a:endParaRPr>
                    </a:p>
                    <a:p>
                      <a:pPr marL="92075" marR="0" lvl="0" indent="-92075" algn="just" defTabSz="1030288" rtl="0" eaLnBrk="1" fontAlgn="base" latinLnBrk="0" hangingPunct="1">
                        <a:lnSpc>
                          <a:spcPct val="90000"/>
                        </a:lnSpc>
                        <a:spcBef>
                          <a:spcPct val="0"/>
                        </a:spcBef>
                        <a:spcAft>
                          <a:spcPct val="0"/>
                        </a:spcAft>
                        <a:buClrTx/>
                        <a:buSzTx/>
                        <a:buFont typeface="Wingdings" pitchFamily="2" charset="2"/>
                        <a:buChar char="§"/>
                        <a:tabLst/>
                      </a:pPr>
                      <a:r>
                        <a:rPr kumimoji="0" lang="en-MY" sz="900" b="0" i="0" u="none" strike="noStrike" cap="none" normalizeH="0" baseline="0" dirty="0" smtClean="0">
                          <a:ln>
                            <a:noFill/>
                          </a:ln>
                          <a:solidFill>
                            <a:schemeClr val="tx1"/>
                          </a:solidFill>
                          <a:effectLst/>
                          <a:latin typeface="Calibri" pitchFamily="34" charset="0"/>
                          <a:cs typeface="Arial" pitchFamily="34" charset="0"/>
                        </a:rPr>
                        <a:t>The Sukuk issuance, comprising a 5-year Green tranche and a 10-year tranche, is the 9</a:t>
                      </a:r>
                      <a:r>
                        <a:rPr kumimoji="0" lang="en-MY" sz="900" b="0" i="0" u="none" strike="noStrike" cap="none" normalizeH="0" baseline="30000" dirty="0" smtClean="0">
                          <a:ln>
                            <a:noFill/>
                          </a:ln>
                          <a:solidFill>
                            <a:schemeClr val="tx1"/>
                          </a:solidFill>
                          <a:effectLst/>
                          <a:latin typeface="Calibri" pitchFamily="34" charset="0"/>
                          <a:cs typeface="Arial" pitchFamily="34" charset="0"/>
                        </a:rPr>
                        <a:t>th</a:t>
                      </a:r>
                      <a:r>
                        <a:rPr kumimoji="0" lang="en-MY" sz="900" b="0" i="0" u="none" strike="noStrike" cap="none" normalizeH="0" baseline="0" dirty="0" smtClean="0">
                          <a:ln>
                            <a:noFill/>
                          </a:ln>
                          <a:solidFill>
                            <a:schemeClr val="tx1"/>
                          </a:solidFill>
                          <a:effectLst/>
                          <a:latin typeface="Calibri" pitchFamily="34" charset="0"/>
                          <a:cs typeface="Arial" pitchFamily="34" charset="0"/>
                        </a:rPr>
                        <a:t> USD Sukuk issuance by the RoI and the 7</a:t>
                      </a:r>
                      <a:r>
                        <a:rPr kumimoji="0" lang="en-MY" sz="900" b="0" i="0" u="none" strike="noStrike" cap="none" normalizeH="0" baseline="30000" dirty="0" smtClean="0">
                          <a:ln>
                            <a:noFill/>
                          </a:ln>
                          <a:solidFill>
                            <a:schemeClr val="tx1"/>
                          </a:solidFill>
                          <a:effectLst/>
                          <a:latin typeface="Calibri" pitchFamily="34" charset="0"/>
                          <a:cs typeface="Arial" pitchFamily="34" charset="0"/>
                        </a:rPr>
                        <a:t>th</a:t>
                      </a:r>
                      <a:r>
                        <a:rPr kumimoji="0" lang="en-MY" sz="900" b="0" i="0" u="none" strike="noStrike" cap="none" normalizeH="0" baseline="0" dirty="0" smtClean="0">
                          <a:ln>
                            <a:noFill/>
                          </a:ln>
                          <a:solidFill>
                            <a:schemeClr val="tx1"/>
                          </a:solidFill>
                          <a:effectLst/>
                          <a:latin typeface="Calibri" pitchFamily="34" charset="0"/>
                          <a:cs typeface="Arial" pitchFamily="34" charset="0"/>
                        </a:rPr>
                        <a:t> issuance by PPSI-III </a:t>
                      </a:r>
                      <a:r>
                        <a:rPr kumimoji="0" lang="en-MY" sz="900" b="0" i="0" u="none" strike="noStrike" kern="1200" cap="none" normalizeH="0" baseline="0" dirty="0" smtClean="0">
                          <a:ln>
                            <a:noFill/>
                          </a:ln>
                          <a:solidFill>
                            <a:schemeClr val="tx1"/>
                          </a:solidFill>
                          <a:effectLst/>
                          <a:latin typeface="Calibri" pitchFamily="34" charset="0"/>
                          <a:ea typeface="+mn-ea"/>
                          <a:cs typeface="Arial" pitchFamily="34" charset="0"/>
                        </a:rPr>
                        <a:t>under the Program. </a:t>
                      </a:r>
                      <a:r>
                        <a:rPr kumimoji="0" lang="en-GB" sz="900" b="0" i="0" u="none" strike="noStrike" kern="1200" cap="none" normalizeH="0" baseline="0" dirty="0" smtClean="0">
                          <a:ln>
                            <a:noFill/>
                          </a:ln>
                          <a:solidFill>
                            <a:schemeClr val="tx1"/>
                          </a:solidFill>
                          <a:effectLst/>
                          <a:latin typeface="Calibri" pitchFamily="34" charset="0"/>
                          <a:ea typeface="+mn-ea"/>
                          <a:cs typeface="Arial" pitchFamily="34" charset="0"/>
                        </a:rPr>
                        <a:t>The transaction is in line with the Republic's ongoing objectives to strengthen the global Islamic financial market and commit to environmentally sustainable green funding. </a:t>
                      </a:r>
                    </a:p>
                    <a:p>
                      <a:pPr marL="0" marR="0" lvl="0" indent="0" algn="just" defTabSz="1030288" rtl="0" eaLnBrk="1" fontAlgn="base" latinLnBrk="0" hangingPunct="1">
                        <a:lnSpc>
                          <a:spcPct val="90000"/>
                        </a:lnSpc>
                        <a:spcBef>
                          <a:spcPct val="0"/>
                        </a:spcBef>
                        <a:spcAft>
                          <a:spcPct val="0"/>
                        </a:spcAft>
                        <a:buClrTx/>
                        <a:buSzTx/>
                        <a:buFont typeface="Wingdings" pitchFamily="2" charset="2"/>
                        <a:buNone/>
                        <a:tabLst/>
                      </a:pPr>
                      <a:endParaRPr kumimoji="0" lang="en-MY" sz="900" b="0" i="0" u="none" strike="noStrike" kern="1200" cap="none" normalizeH="0" baseline="0" dirty="0" smtClean="0">
                        <a:ln>
                          <a:noFill/>
                        </a:ln>
                        <a:solidFill>
                          <a:schemeClr val="tx1"/>
                        </a:solidFill>
                        <a:effectLst/>
                        <a:latin typeface="Calibri" pitchFamily="34" charset="0"/>
                        <a:ea typeface="+mn-ea"/>
                        <a:cs typeface="Arial" pitchFamily="34" charset="0"/>
                      </a:endParaRPr>
                    </a:p>
                    <a:p>
                      <a:pPr marL="92075" marR="0" lvl="0" indent="-92075" algn="just" defTabSz="1030288" rtl="0" eaLnBrk="1" fontAlgn="base" latinLnBrk="0" hangingPunct="1">
                        <a:lnSpc>
                          <a:spcPct val="90000"/>
                        </a:lnSpc>
                        <a:spcBef>
                          <a:spcPct val="0"/>
                        </a:spcBef>
                        <a:spcAft>
                          <a:spcPct val="0"/>
                        </a:spcAft>
                        <a:buClrTx/>
                        <a:buSzTx/>
                        <a:buFont typeface="Wingdings" pitchFamily="2" charset="2"/>
                        <a:buChar char="§"/>
                        <a:tabLst/>
                      </a:pPr>
                      <a:r>
                        <a:rPr kumimoji="0" lang="en-MY" sz="900" b="0" i="0" u="none" strike="noStrike" kern="1200" cap="none" normalizeH="0" baseline="0" dirty="0" smtClean="0">
                          <a:ln>
                            <a:noFill/>
                          </a:ln>
                          <a:solidFill>
                            <a:schemeClr val="tx1"/>
                          </a:solidFill>
                          <a:effectLst/>
                          <a:latin typeface="Calibri" pitchFamily="34" charset="0"/>
                          <a:ea typeface="+mn-ea"/>
                          <a:cs typeface="Arial" pitchFamily="34" charset="0"/>
                        </a:rPr>
                        <a:t>The Sukuk are structured based on the Shariah principle of Wakala. The Sukuk assets under this Wakala Sukuk issuance consist of (i) state-owned assets including land and buildings (51%) and (ii) project assets which are under construction or to be constructed (49%).</a:t>
                      </a:r>
                    </a:p>
                    <a:p>
                      <a:pPr marL="92075" marR="0" lvl="0" indent="-92075" algn="just" defTabSz="1030288" rtl="0" eaLnBrk="1" fontAlgn="base" latinLnBrk="0" hangingPunct="1">
                        <a:lnSpc>
                          <a:spcPct val="90000"/>
                        </a:lnSpc>
                        <a:spcBef>
                          <a:spcPct val="0"/>
                        </a:spcBef>
                        <a:spcAft>
                          <a:spcPct val="0"/>
                        </a:spcAft>
                        <a:buClrTx/>
                        <a:buSzTx/>
                        <a:buFont typeface="Wingdings" pitchFamily="2" charset="2"/>
                        <a:buChar char="§"/>
                        <a:tabLst/>
                      </a:pPr>
                      <a:endParaRPr kumimoji="0" lang="en-MY" sz="900" b="0" i="0" u="none" strike="noStrike" cap="none" normalizeH="0" baseline="0" dirty="0" smtClean="0">
                        <a:ln>
                          <a:noFill/>
                        </a:ln>
                        <a:solidFill>
                          <a:schemeClr val="tx1"/>
                        </a:solidFill>
                        <a:effectLst/>
                        <a:latin typeface="Calibri" pitchFamily="34" charset="0"/>
                        <a:cs typeface="Arial" pitchFamily="34" charset="0"/>
                      </a:endParaRPr>
                    </a:p>
                    <a:p>
                      <a:pPr marL="92075" marR="0" lvl="0" indent="-92075" algn="just" defTabSz="1030288" rtl="0" eaLnBrk="1" fontAlgn="base" latinLnBrk="0" hangingPunct="1">
                        <a:lnSpc>
                          <a:spcPct val="90000"/>
                        </a:lnSpc>
                        <a:spcBef>
                          <a:spcPct val="0"/>
                        </a:spcBef>
                        <a:spcAft>
                          <a:spcPct val="0"/>
                        </a:spcAft>
                        <a:buClrTx/>
                        <a:buSzTx/>
                        <a:buFont typeface="Wingdings" pitchFamily="2" charset="2"/>
                        <a:buChar char="§"/>
                        <a:tabLst/>
                      </a:pPr>
                      <a:r>
                        <a:rPr kumimoji="0" lang="en-US" sz="900" b="0" i="0" u="none" strike="noStrike" kern="1200" cap="none" normalizeH="0" baseline="0" dirty="0" smtClean="0">
                          <a:ln>
                            <a:noFill/>
                          </a:ln>
                          <a:solidFill>
                            <a:schemeClr val="tx1"/>
                          </a:solidFill>
                          <a:effectLst/>
                          <a:latin typeface="Calibri" pitchFamily="34" charset="0"/>
                          <a:ea typeface="+mn-ea"/>
                          <a:cs typeface="Arial" pitchFamily="34" charset="0"/>
                        </a:rPr>
                        <a:t>The 5-year tranche represents </a:t>
                      </a:r>
                      <a:r>
                        <a:rPr kumimoji="0" lang="en-GB" sz="900" b="0" i="0" u="none" strike="noStrike" kern="1200" cap="none" normalizeH="0" baseline="0" dirty="0" smtClean="0">
                          <a:ln>
                            <a:noFill/>
                          </a:ln>
                          <a:solidFill>
                            <a:schemeClr val="tx1"/>
                          </a:solidFill>
                          <a:effectLst/>
                          <a:latin typeface="Calibri" pitchFamily="34" charset="0"/>
                          <a:ea typeface="+mn-ea"/>
                          <a:cs typeface="Arial" pitchFamily="34" charset="0"/>
                        </a:rPr>
                        <a:t>the world's debut sovereign Green Sukuk issuance and the first ever issuance under the RoI’s newly established Green Bond and Green Sukuk Framework. </a:t>
                      </a:r>
                    </a:p>
                    <a:p>
                      <a:pPr marL="92075" marR="0" lvl="0" indent="-92075" algn="just" defTabSz="1030288" rtl="0" eaLnBrk="1" fontAlgn="base" latinLnBrk="0" hangingPunct="1">
                        <a:lnSpc>
                          <a:spcPct val="90000"/>
                        </a:lnSpc>
                        <a:spcBef>
                          <a:spcPct val="0"/>
                        </a:spcBef>
                        <a:spcAft>
                          <a:spcPct val="0"/>
                        </a:spcAft>
                        <a:buClrTx/>
                        <a:buSzTx/>
                        <a:buFont typeface="Wingdings" pitchFamily="2" charset="2"/>
                        <a:buChar char="§"/>
                        <a:tabLst/>
                      </a:pPr>
                      <a:endParaRPr kumimoji="0" lang="en-US" sz="900" b="0" i="0" u="none" strike="noStrike" cap="none" normalizeH="0" baseline="0" dirty="0" smtClean="0">
                        <a:ln>
                          <a:noFill/>
                        </a:ln>
                        <a:solidFill>
                          <a:schemeClr val="tx1"/>
                        </a:solidFill>
                        <a:effectLst/>
                        <a:latin typeface="Calibri" pitchFamily="34" charset="0"/>
                        <a:cs typeface="Arial" pitchFamily="34" charset="0"/>
                      </a:endParaRPr>
                    </a:p>
                    <a:p>
                      <a:pPr marL="92075" marR="0" lvl="0" indent="-92075" algn="just" defTabSz="1030288" rtl="0" eaLnBrk="1" fontAlgn="base" latinLnBrk="0" hangingPunct="1">
                        <a:lnSpc>
                          <a:spcPct val="90000"/>
                        </a:lnSpc>
                        <a:spcBef>
                          <a:spcPct val="0"/>
                        </a:spcBef>
                        <a:spcAft>
                          <a:spcPct val="0"/>
                        </a:spcAft>
                        <a:buClrTx/>
                        <a:buSzTx/>
                        <a:buFont typeface="Wingdings" pitchFamily="2" charset="2"/>
                        <a:buChar char="§"/>
                        <a:tabLst/>
                      </a:pPr>
                      <a:r>
                        <a:rPr kumimoji="0" lang="en-US" sz="900" b="0" i="0" u="none" strike="noStrike" kern="1200" cap="none" normalizeH="0" baseline="0" dirty="0" smtClean="0">
                          <a:ln>
                            <a:noFill/>
                          </a:ln>
                          <a:solidFill>
                            <a:schemeClr val="tx1"/>
                          </a:solidFill>
                          <a:effectLst/>
                          <a:latin typeface="Calibri" pitchFamily="34" charset="0"/>
                          <a:ea typeface="+mn-ea"/>
                          <a:cs typeface="Arial" pitchFamily="34" charset="0"/>
                        </a:rPr>
                        <a:t>Following a series of investor meetings covering key financial centers in Asia, Europe and the Middle East and </a:t>
                      </a:r>
                      <a:r>
                        <a:rPr kumimoji="0" lang="en-MY" sz="900" b="0" i="0" u="none" strike="noStrike" cap="none" normalizeH="0" baseline="0" dirty="0" smtClean="0">
                          <a:ln>
                            <a:noFill/>
                          </a:ln>
                          <a:solidFill>
                            <a:schemeClr val="tx1"/>
                          </a:solidFill>
                          <a:effectLst/>
                          <a:latin typeface="Calibri" pitchFamily="34" charset="0"/>
                          <a:ea typeface="MS PGothic"/>
                          <a:cs typeface="MS PGothic"/>
                        </a:rPr>
                        <a:t>taking advantage of an opportunistic window following a period of heightened volatility in the global capital markets, the deal was announced on 22 February </a:t>
                      </a:r>
                      <a:r>
                        <a:rPr kumimoji="0" lang="en-MY" sz="900" b="0" i="0" u="none" strike="noStrike" cap="none" normalizeH="0" baseline="0" dirty="0" smtClean="0">
                          <a:ln>
                            <a:noFill/>
                          </a:ln>
                          <a:solidFill>
                            <a:schemeClr val="tx1"/>
                          </a:solidFill>
                          <a:effectLst/>
                          <a:latin typeface="Calibri" pitchFamily="34" charset="0"/>
                          <a:cs typeface="Arial" pitchFamily="34" charset="0"/>
                        </a:rPr>
                        <a:t>at 11.00am Asia time with an initial price guidance of 4.05% area and 4.70% area for the 5-year and 10-year tranche, respectively. The transaction was completed within the day in view of tremendous support and demand from the global investor community</a:t>
                      </a:r>
                      <a:r>
                        <a:rPr kumimoji="0" lang="en-US" sz="900" b="0" i="0" u="none" strike="noStrike" cap="none" normalizeH="0" baseline="0" dirty="0" smtClean="0">
                          <a:ln>
                            <a:noFill/>
                          </a:ln>
                          <a:solidFill>
                            <a:schemeClr val="tx1"/>
                          </a:solidFill>
                          <a:effectLst/>
                          <a:latin typeface="Calibri" pitchFamily="34" charset="0"/>
                          <a:cs typeface="Arial" pitchFamily="34" charset="0"/>
                        </a:rPr>
                        <a:t>.</a:t>
                      </a:r>
                    </a:p>
                    <a:p>
                      <a:pPr marL="0" marR="0" lvl="0" indent="0" algn="just" defTabSz="1030288" rtl="0" eaLnBrk="1" fontAlgn="base" latinLnBrk="0" hangingPunct="1">
                        <a:lnSpc>
                          <a:spcPct val="90000"/>
                        </a:lnSpc>
                        <a:spcBef>
                          <a:spcPct val="0"/>
                        </a:spcBef>
                        <a:spcAft>
                          <a:spcPct val="0"/>
                        </a:spcAft>
                        <a:buClrTx/>
                        <a:buSzTx/>
                        <a:buFont typeface="Wingdings" pitchFamily="2" charset="2"/>
                        <a:buNone/>
                        <a:tabLst/>
                        <a:defRPr/>
                      </a:pPr>
                      <a:endParaRPr kumimoji="0" lang="en-US" sz="900" b="0" i="0" u="none" strike="noStrike" cap="none" normalizeH="0" baseline="0" dirty="0" smtClean="0">
                        <a:ln>
                          <a:noFill/>
                        </a:ln>
                        <a:solidFill>
                          <a:schemeClr val="tx1"/>
                        </a:solidFill>
                        <a:effectLst/>
                        <a:latin typeface="Calibri" pitchFamily="34" charset="0"/>
                        <a:cs typeface="Arial" pitchFamily="34" charset="0"/>
                      </a:endParaRPr>
                    </a:p>
                    <a:p>
                      <a:pPr marL="92075" marR="0" lvl="0" indent="-92075" algn="just" defTabSz="1030288" rtl="0" eaLnBrk="1" fontAlgn="base" latinLnBrk="0" hangingPunct="1">
                        <a:lnSpc>
                          <a:spcPct val="90000"/>
                        </a:lnSpc>
                        <a:spcBef>
                          <a:spcPct val="0"/>
                        </a:spcBef>
                        <a:spcAft>
                          <a:spcPct val="0"/>
                        </a:spcAft>
                        <a:buClrTx/>
                        <a:buSzTx/>
                        <a:buFont typeface="Wingdings" pitchFamily="2" charset="2"/>
                        <a:buChar char="§"/>
                        <a:tabLst/>
                        <a:defRPr/>
                      </a:pPr>
                      <a:r>
                        <a:rPr kumimoji="0" lang="en-GB" sz="900" b="0" i="0" u="none" strike="noStrike" kern="1200" cap="none" normalizeH="0" baseline="0" dirty="0" smtClean="0">
                          <a:ln>
                            <a:noFill/>
                          </a:ln>
                          <a:solidFill>
                            <a:schemeClr val="tx1"/>
                          </a:solidFill>
                          <a:effectLst/>
                          <a:latin typeface="Calibri" pitchFamily="34" charset="0"/>
                          <a:ea typeface="MS PGothic"/>
                          <a:cs typeface="MS PGothic"/>
                        </a:rPr>
                        <a:t>The transaction was supported by a quality global orderbook, reinforcing the robustness and the depth of the Sukuk market and demonstrating strong investor appetite for the issuance. The RoI was able to tighten and successfully price at 30bps tighter than initial pricing guidance for both tranches. </a:t>
                      </a:r>
                      <a:endParaRPr kumimoji="0" lang="en-MY" sz="800" b="0" i="0" u="none" strike="noStrike" kern="1200" cap="none" normalizeH="0" baseline="0" dirty="0" smtClean="0">
                        <a:ln>
                          <a:noFill/>
                        </a:ln>
                        <a:solidFill>
                          <a:schemeClr val="tx1"/>
                        </a:solidFill>
                        <a:effectLst/>
                        <a:latin typeface="Calibri" pitchFamily="34" charset="0"/>
                        <a:ea typeface="+mn-ea"/>
                        <a:cs typeface="Arial" pitchFamily="34" charset="0"/>
                      </a:endParaRPr>
                    </a:p>
                  </a:txBody>
                  <a:tcPr marL="39886" marR="39886" marT="46807" marB="46807" horzOverflow="overflow">
                    <a:lnL w="28575" cap="flat" cmpd="sng" algn="ctr">
                      <a:solidFill>
                        <a:schemeClr val="bg1"/>
                      </a:solidFill>
                      <a:prstDash val="solid"/>
                      <a:round/>
                      <a:headEnd type="none" w="med" len="med"/>
                      <a:tailEnd type="none" w="med" len="med"/>
                    </a:lnL>
                    <a:lnR>
                      <a:noFill/>
                    </a:lnR>
                    <a:lnT w="28575" cap="flat" cmpd="sng" algn="ctr">
                      <a:solidFill>
                        <a:srgbClr val="892035"/>
                      </a:solidFill>
                      <a:prstDash val="solid"/>
                      <a:round/>
                      <a:headEnd type="none" w="med" len="med"/>
                      <a:tailEnd type="none" w="med" len="med"/>
                    </a:lnT>
                    <a:lnB w="28575" cap="flat" cmpd="sng" algn="ctr">
                      <a:solidFill>
                        <a:srgbClr val="892035"/>
                      </a:solidFill>
                      <a:prstDash val="solid"/>
                      <a:round/>
                      <a:headEnd type="none" w="med" len="med"/>
                      <a:tailEnd type="none" w="med" len="med"/>
                    </a:lnB>
                    <a:lnTlToBr>
                      <a:noFill/>
                    </a:lnTlToBr>
                    <a:lnBlToTr>
                      <a:noFill/>
                    </a:lnBlToTr>
                    <a:noFill/>
                  </a:tcPr>
                </a:tc>
              </a:tr>
            </a:tbl>
          </a:graphicData>
        </a:graphic>
      </p:graphicFrame>
      <p:graphicFrame>
        <p:nvGraphicFramePr>
          <p:cNvPr id="9" name="Group 62"/>
          <p:cNvGraphicFramePr>
            <a:graphicFrameLocks noGrp="1"/>
          </p:cNvGraphicFramePr>
          <p:nvPr>
            <p:extLst>
              <p:ext uri="{D42A27DB-BD31-4B8C-83A1-F6EECF244321}">
                <p14:modId xmlns:p14="http://schemas.microsoft.com/office/powerpoint/2010/main" xmlns="" val="4186363890"/>
              </p:ext>
            </p:extLst>
          </p:nvPr>
        </p:nvGraphicFramePr>
        <p:xfrm>
          <a:off x="3275856" y="960445"/>
          <a:ext cx="2520280" cy="5356920"/>
        </p:xfrm>
        <a:graphic>
          <a:graphicData uri="http://schemas.openxmlformats.org/drawingml/2006/table">
            <a:tbl>
              <a:tblPr/>
              <a:tblGrid>
                <a:gridCol w="792088"/>
                <a:gridCol w="1728192"/>
              </a:tblGrid>
              <a:tr h="98105">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mj-lt"/>
                          <a:ea typeface="MS PGothic"/>
                          <a:cs typeface="MS PGothic"/>
                        </a:rPr>
                        <a:t>Offering Summary </a:t>
                      </a:r>
                    </a:p>
                  </a:txBody>
                  <a:tcPr marL="33741" marR="33741" marT="3600" marB="3600" horzOverflow="overflow">
                    <a:lnL cap="flat">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a typeface="MS PGothic"/>
                        <a:cs typeface="MS PGothic"/>
                      </a:endParaRPr>
                    </a:p>
                  </a:txBody>
                  <a:tcPr marL="122212" marR="122212" marT="0" marB="0" anchor="ctr" horzOverflow="overflow">
                    <a:lnL>
                      <a:noFill/>
                    </a:lnL>
                    <a:lnR cap="flat">
                      <a:noFill/>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lnTlToBr>
                      <a:noFill/>
                    </a:lnTlToBr>
                    <a:lnBlToTr>
                      <a:noFill/>
                    </a:lnBlToTr>
                    <a:solidFill>
                      <a:srgbClr val="F6E7DE"/>
                    </a:solidFill>
                  </a:tcPr>
                </a:tc>
              </a:tr>
              <a:tr h="15548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900" b="0" i="0" u="none" strike="noStrike" kern="1200" cap="none" normalizeH="0" baseline="0" dirty="0" smtClean="0">
                          <a:ln>
                            <a:noFill/>
                          </a:ln>
                          <a:solidFill>
                            <a:schemeClr val="tx1"/>
                          </a:solidFill>
                          <a:effectLst/>
                          <a:latin typeface="+mj-lt"/>
                          <a:ea typeface="MS PGothic"/>
                          <a:cs typeface="MS PGothic"/>
                        </a:rPr>
                        <a:t>Issuer</a:t>
                      </a:r>
                    </a:p>
                  </a:txBody>
                  <a:tcPr marL="33231" marR="0" marT="3600" marB="3600" horzOverflow="overflow">
                    <a:lnL cap="flat">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900" b="0" i="0" u="none" strike="noStrike" kern="1200" cap="none" normalizeH="0" baseline="0" dirty="0" smtClean="0">
                          <a:ln>
                            <a:noFill/>
                          </a:ln>
                          <a:solidFill>
                            <a:schemeClr val="tx1"/>
                          </a:solidFill>
                          <a:effectLst/>
                          <a:latin typeface="+mj-lt"/>
                          <a:ea typeface="MS PGothic"/>
                          <a:cs typeface="MS PGothic"/>
                        </a:rPr>
                        <a:t>Perusahaan </a:t>
                      </a:r>
                      <a:r>
                        <a:rPr kumimoji="0" lang="en-US" sz="900" b="0" i="0" u="none" strike="noStrike" kern="1200" cap="none" normalizeH="0" baseline="0" dirty="0" err="1" smtClean="0">
                          <a:ln>
                            <a:noFill/>
                          </a:ln>
                          <a:solidFill>
                            <a:schemeClr val="tx1"/>
                          </a:solidFill>
                          <a:effectLst/>
                          <a:latin typeface="+mj-lt"/>
                          <a:ea typeface="MS PGothic"/>
                          <a:cs typeface="MS PGothic"/>
                        </a:rPr>
                        <a:t>Penerbit</a:t>
                      </a:r>
                      <a:r>
                        <a:rPr kumimoji="0" lang="en-US" sz="900" b="0" i="0" u="none" strike="noStrike" kern="1200" cap="none" normalizeH="0" baseline="0" dirty="0" smtClean="0">
                          <a:ln>
                            <a:noFill/>
                          </a:ln>
                          <a:solidFill>
                            <a:schemeClr val="tx1"/>
                          </a:solidFill>
                          <a:effectLst/>
                          <a:latin typeface="+mj-lt"/>
                          <a:ea typeface="MS PGothic"/>
                          <a:cs typeface="MS PGothic"/>
                        </a:rPr>
                        <a:t> SBSN Indonesia III (“</a:t>
                      </a:r>
                      <a:r>
                        <a:rPr kumimoji="0" lang="en-US" sz="900" b="1" i="0" u="none" strike="noStrike" kern="1200" cap="none" normalizeH="0" baseline="0" dirty="0" smtClean="0">
                          <a:ln>
                            <a:noFill/>
                          </a:ln>
                          <a:solidFill>
                            <a:schemeClr val="tx1"/>
                          </a:solidFill>
                          <a:effectLst/>
                          <a:latin typeface="+mj-lt"/>
                          <a:ea typeface="MS PGothic"/>
                          <a:cs typeface="MS PGothic"/>
                        </a:rPr>
                        <a:t>PPSI-III</a:t>
                      </a:r>
                      <a:r>
                        <a:rPr kumimoji="0" lang="en-US" sz="900" b="0" i="0" u="none" strike="noStrike" kern="1200" cap="none" normalizeH="0" baseline="0" dirty="0" smtClean="0">
                          <a:ln>
                            <a:noFill/>
                          </a:ln>
                          <a:solidFill>
                            <a:schemeClr val="tx1"/>
                          </a:solidFill>
                          <a:effectLst/>
                          <a:latin typeface="+mj-lt"/>
                          <a:ea typeface="MS PGothic"/>
                          <a:cs typeface="MS PGothic"/>
                        </a:rPr>
                        <a:t>”)</a:t>
                      </a:r>
                    </a:p>
                  </a:txBody>
                  <a:tcPr marL="33231" marR="0" marT="3600" marB="3600" horzOverflow="overflow">
                    <a:lnL>
                      <a:noFill/>
                    </a:lnL>
                    <a:lnR cap="flat">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010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900" b="0" i="0" u="none" strike="noStrike" kern="1200" cap="none" normalizeH="0" baseline="0" dirty="0" smtClean="0">
                          <a:ln>
                            <a:noFill/>
                          </a:ln>
                          <a:solidFill>
                            <a:schemeClr val="tx1"/>
                          </a:solidFill>
                          <a:effectLst/>
                          <a:latin typeface="+mj-lt"/>
                          <a:ea typeface="MS PGothic"/>
                          <a:cs typeface="MS PGothic"/>
                        </a:rPr>
                        <a:t>Obligor</a:t>
                      </a:r>
                    </a:p>
                  </a:txBody>
                  <a:tcPr marL="33231" marR="0" marT="3600" marB="3600" horzOverflow="overflow">
                    <a:lnL cap="flat">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just" defTabSz="1042988" rtl="0" eaLnBrk="1" fontAlgn="base" latinLnBrk="0" hangingPunct="1">
                        <a:lnSpc>
                          <a:spcPct val="100000"/>
                        </a:lnSpc>
                        <a:spcBef>
                          <a:spcPct val="0"/>
                        </a:spcBef>
                        <a:spcAft>
                          <a:spcPct val="0"/>
                        </a:spcAft>
                        <a:buClr>
                          <a:srgbClr val="00193C"/>
                        </a:buClr>
                        <a:buSzTx/>
                        <a:buFontTx/>
                        <a:buNone/>
                        <a:tabLst>
                          <a:tab pos="115888" algn="l"/>
                        </a:tabLst>
                      </a:pPr>
                      <a:r>
                        <a:rPr kumimoji="0" lang="en-US" sz="900" b="0" i="0" u="none" strike="noStrike" cap="none" normalizeH="0" baseline="0" dirty="0" smtClean="0">
                          <a:ln>
                            <a:noFill/>
                          </a:ln>
                          <a:solidFill>
                            <a:schemeClr val="tx1"/>
                          </a:solidFill>
                          <a:effectLst/>
                          <a:latin typeface="+mj-lt"/>
                          <a:ea typeface="MS PGothic" pitchFamily="34" charset="-128"/>
                        </a:rPr>
                        <a:t>The Republic of Indonesia (“</a:t>
                      </a:r>
                      <a:r>
                        <a:rPr kumimoji="0" lang="en-US" sz="900" b="1" i="0" u="none" strike="noStrike" cap="none" normalizeH="0" baseline="0" dirty="0" err="1" smtClean="0">
                          <a:ln>
                            <a:noFill/>
                          </a:ln>
                          <a:solidFill>
                            <a:schemeClr val="tx1"/>
                          </a:solidFill>
                          <a:effectLst/>
                          <a:latin typeface="+mj-lt"/>
                          <a:ea typeface="MS PGothic" pitchFamily="34" charset="-128"/>
                        </a:rPr>
                        <a:t>RoI</a:t>
                      </a:r>
                      <a:r>
                        <a:rPr kumimoji="0" lang="en-US" sz="900" b="0" i="0" u="none" strike="noStrike" cap="none" normalizeH="0" baseline="0" dirty="0" smtClean="0">
                          <a:ln>
                            <a:noFill/>
                          </a:ln>
                          <a:solidFill>
                            <a:schemeClr val="tx1"/>
                          </a:solidFill>
                          <a:effectLst/>
                          <a:latin typeface="+mj-lt"/>
                          <a:ea typeface="MS PGothic" pitchFamily="34" charset="-128"/>
                        </a:rPr>
                        <a:t>”)</a:t>
                      </a:r>
                    </a:p>
                  </a:txBody>
                  <a:tcPr marL="33231" marR="0" marT="3600" marB="3600" horzOverflow="overflow">
                    <a:lnL>
                      <a:noFill/>
                    </a:lnL>
                    <a:lnR cap="flat">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223094">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900" b="0" i="0" u="none" strike="noStrike" kern="1200" cap="none" normalizeH="0" baseline="0" dirty="0" smtClean="0">
                          <a:ln>
                            <a:noFill/>
                          </a:ln>
                          <a:solidFill>
                            <a:schemeClr val="tx1"/>
                          </a:solidFill>
                          <a:effectLst/>
                          <a:latin typeface="+mj-lt"/>
                          <a:ea typeface="MS PGothic"/>
                          <a:cs typeface="MS PGothic"/>
                        </a:rPr>
                        <a:t>Obligor Ratings</a:t>
                      </a:r>
                    </a:p>
                    <a:p>
                      <a:pPr marL="0" marR="0" lvl="0" indent="0" algn="l" defTabSz="914400" rtl="0" eaLnBrk="0" fontAlgn="b" latinLnBrk="0" hangingPunct="0">
                        <a:lnSpc>
                          <a:spcPct val="100000"/>
                        </a:lnSpc>
                        <a:spcBef>
                          <a:spcPct val="0"/>
                        </a:spcBef>
                        <a:spcAft>
                          <a:spcPct val="0"/>
                        </a:spcAft>
                        <a:buClrTx/>
                        <a:buSzTx/>
                        <a:buFontTx/>
                        <a:buNone/>
                        <a:tabLst/>
                        <a:defRPr/>
                      </a:pPr>
                      <a:endParaRPr kumimoji="0" lang="en-US" sz="900" b="0" i="0" u="none" strike="noStrike" kern="1200" cap="none" normalizeH="0" baseline="0" dirty="0" smtClean="0">
                        <a:ln>
                          <a:noFill/>
                        </a:ln>
                        <a:solidFill>
                          <a:schemeClr val="tx1"/>
                        </a:solidFill>
                        <a:effectLst/>
                        <a:latin typeface="+mj-lt"/>
                        <a:ea typeface="MS PGothic"/>
                        <a:cs typeface="MS PGothic"/>
                      </a:endParaRP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smtClean="0">
                          <a:ln>
                            <a:noFill/>
                          </a:ln>
                          <a:solidFill>
                            <a:schemeClr val="tx1"/>
                          </a:solidFill>
                          <a:effectLst/>
                          <a:latin typeface="+mj-lt"/>
                          <a:ea typeface="MS PGothic" pitchFamily="34" charset="-128"/>
                          <a:cs typeface="+mn-cs"/>
                        </a:rPr>
                        <a:t>Baa3/Positive outlook by Moody’s, BBB-/Stable outlook by S&amp;P and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smtClean="0">
                          <a:ln>
                            <a:noFill/>
                          </a:ln>
                          <a:solidFill>
                            <a:schemeClr val="tx1"/>
                          </a:solidFill>
                          <a:effectLst/>
                          <a:latin typeface="+mj-lt"/>
                          <a:ea typeface="MS PGothic" pitchFamily="34" charset="-128"/>
                          <a:cs typeface="+mn-cs"/>
                        </a:rPr>
                        <a:t>BBB/Stable outlook by Fitch</a:t>
                      </a:r>
                      <a:endParaRPr kumimoji="0" lang="en-MY" sz="900" b="0" i="0" u="none" strike="noStrike" kern="1200" cap="none" normalizeH="0" baseline="0" dirty="0">
                        <a:ln>
                          <a:noFill/>
                        </a:ln>
                        <a:solidFill>
                          <a:schemeClr val="tx1"/>
                        </a:solidFill>
                        <a:effectLst/>
                        <a:latin typeface="+mj-lt"/>
                        <a:ea typeface="MS PGothic" pitchFamily="34" charset="-128"/>
                        <a:cs typeface="+mn-cs"/>
                      </a:endParaRP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151893">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900" b="0" i="0" u="none" strike="noStrike" kern="1200" cap="none" normalizeH="0" baseline="0" dirty="0" smtClean="0">
                          <a:ln>
                            <a:noFill/>
                          </a:ln>
                          <a:solidFill>
                            <a:schemeClr val="tx1"/>
                          </a:solidFill>
                          <a:effectLst/>
                          <a:latin typeface="+mj-lt"/>
                          <a:ea typeface="MS PGothic"/>
                          <a:cs typeface="MS PGothic"/>
                        </a:rPr>
                        <a:t>Issue Ratings</a:t>
                      </a: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smtClean="0">
                          <a:ln>
                            <a:noFill/>
                          </a:ln>
                          <a:solidFill>
                            <a:schemeClr val="tx1"/>
                          </a:solidFill>
                          <a:effectLst/>
                          <a:latin typeface="+mj-lt"/>
                          <a:ea typeface="MS PGothic" pitchFamily="34" charset="-128"/>
                          <a:cs typeface="+mn-cs"/>
                        </a:rPr>
                        <a:t>Baa3 by Moody’s, BBB- by S&amp;P and BBB by Fitch</a:t>
                      </a:r>
                      <a:endParaRPr kumimoji="0" lang="en-MY" sz="900" b="0" i="0" u="none" strike="noStrike" kern="1200" cap="none" normalizeH="0" baseline="0" dirty="0">
                        <a:ln>
                          <a:noFill/>
                        </a:ln>
                        <a:solidFill>
                          <a:schemeClr val="tx1"/>
                        </a:solidFill>
                        <a:effectLst/>
                        <a:latin typeface="+mj-lt"/>
                        <a:ea typeface="MS PGothic" pitchFamily="34" charset="-128"/>
                        <a:cs typeface="+mn-cs"/>
                      </a:endParaRP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mj-lt"/>
                          <a:ea typeface="ＭＳ Ｐゴシック"/>
                          <a:cs typeface="ＭＳ Ｐゴシック"/>
                        </a:rPr>
                        <a:t>Islamic Structure</a:t>
                      </a:r>
                      <a:endParaRPr kumimoji="0" lang="en-US" sz="900" b="0" i="0" u="none" strike="noStrike" kern="1200" cap="none" normalizeH="0" baseline="0" dirty="0" smtClean="0">
                        <a:ln>
                          <a:noFill/>
                        </a:ln>
                        <a:solidFill>
                          <a:schemeClr val="tx1"/>
                        </a:solidFill>
                        <a:effectLst/>
                        <a:latin typeface="+mj-lt"/>
                        <a:ea typeface="MS PGothic"/>
                        <a:cs typeface="MS PGothic"/>
                      </a:endParaRP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900" b="0" i="0" u="none" strike="noStrike" kern="1200" cap="none" normalizeH="0" baseline="0" dirty="0" err="1" smtClean="0">
                          <a:ln>
                            <a:noFill/>
                          </a:ln>
                          <a:solidFill>
                            <a:schemeClr val="tx1"/>
                          </a:solidFill>
                          <a:effectLst/>
                          <a:latin typeface="+mj-lt"/>
                          <a:ea typeface="MS PGothic"/>
                          <a:cs typeface="MS PGothic"/>
                        </a:rPr>
                        <a:t>Wakala</a:t>
                      </a:r>
                      <a:endParaRPr kumimoji="0" lang="en-US" sz="900" b="0" i="0" u="none" strike="noStrike" kern="1200" cap="none" normalizeH="0" baseline="0" dirty="0" smtClean="0">
                        <a:ln>
                          <a:noFill/>
                        </a:ln>
                        <a:solidFill>
                          <a:schemeClr val="tx1"/>
                        </a:solidFill>
                        <a:effectLst/>
                        <a:latin typeface="+mj-lt"/>
                        <a:ea typeface="MS PGothic"/>
                        <a:cs typeface="MS PGothic"/>
                      </a:endParaRP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148803">
                <a:tc>
                  <a:txBody>
                    <a:bodyPr/>
                    <a:lstStyle/>
                    <a:p>
                      <a:pPr marL="0" marR="0" lvl="0" indent="0" algn="l" defTabSz="1042988"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Sukuk Assets</a:t>
                      </a: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900" b="0" i="0" u="none" strike="noStrike" kern="1200" cap="none" normalizeH="0" baseline="0" dirty="0" smtClean="0">
                          <a:ln>
                            <a:noFill/>
                          </a:ln>
                          <a:solidFill>
                            <a:schemeClr val="tx1"/>
                          </a:solidFill>
                          <a:effectLst/>
                          <a:latin typeface="+mj-lt"/>
                          <a:ea typeface="MS PGothic"/>
                          <a:cs typeface="MS PGothic"/>
                        </a:rPr>
                        <a:t>State-owned assets including land and buildings, and project assets</a:t>
                      </a: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22668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900" b="0" i="0" u="none" strike="noStrike" kern="1200" cap="none" normalizeH="0" baseline="0" dirty="0" smtClean="0">
                          <a:ln>
                            <a:noFill/>
                          </a:ln>
                          <a:solidFill>
                            <a:schemeClr val="tx1"/>
                          </a:solidFill>
                          <a:effectLst/>
                          <a:latin typeface="+mj-lt"/>
                          <a:ea typeface="MS PGothic"/>
                          <a:cs typeface="MS PGothic"/>
                        </a:rPr>
                        <a:t>Issue Size</a:t>
                      </a:r>
                    </a:p>
                  </a:txBody>
                  <a:tcPr marL="33231" marR="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 latinLnBrk="0" hangingPunct="0">
                        <a:lnSpc>
                          <a:spcPct val="100000"/>
                        </a:lnSpc>
                        <a:spcBef>
                          <a:spcPct val="0"/>
                        </a:spcBef>
                        <a:spcAft>
                          <a:spcPct val="0"/>
                        </a:spcAft>
                        <a:buClrTx/>
                        <a:buSzTx/>
                        <a:buFontTx/>
                        <a:buNone/>
                        <a:tabLst/>
                      </a:pPr>
                      <a:r>
                        <a:rPr kumimoji="0" lang="en-US" sz="900" b="0" i="0" u="none" strike="noStrike" kern="1200" cap="none" normalizeH="0" baseline="0" dirty="0" smtClean="0">
                          <a:ln>
                            <a:noFill/>
                          </a:ln>
                          <a:solidFill>
                            <a:schemeClr val="tx1"/>
                          </a:solidFill>
                          <a:effectLst/>
                          <a:latin typeface="+mj-lt"/>
                          <a:ea typeface="MS PGothic"/>
                          <a:cs typeface="MS PGothic"/>
                        </a:rPr>
                        <a:t>USD3.0 billion Wakala Sukuk:</a:t>
                      </a:r>
                    </a:p>
                    <a:p>
                      <a:pPr marL="85725" marR="0" lvl="0" indent="-85725" algn="just" defTabSz="914400" rtl="0" eaLnBrk="0" fontAlgn="b" latinLnBrk="0" hangingPunct="0">
                        <a:lnSpc>
                          <a:spcPct val="100000"/>
                        </a:lnSpc>
                        <a:spcBef>
                          <a:spcPct val="0"/>
                        </a:spcBef>
                        <a:spcAft>
                          <a:spcPct val="0"/>
                        </a:spcAft>
                        <a:buClrTx/>
                        <a:buSzTx/>
                        <a:buFont typeface="Arial" pitchFamily="34" charset="0"/>
                        <a:buChar char="•"/>
                        <a:tabLst/>
                      </a:pPr>
                      <a:r>
                        <a:rPr kumimoji="0" lang="en-US" sz="900" b="0" i="0" u="none" strike="noStrike" kern="1200" cap="none" normalizeH="0" baseline="0" dirty="0" smtClean="0">
                          <a:ln>
                            <a:noFill/>
                          </a:ln>
                          <a:solidFill>
                            <a:schemeClr val="tx1"/>
                          </a:solidFill>
                          <a:effectLst/>
                          <a:latin typeface="+mj-lt"/>
                          <a:ea typeface="MS PGothic"/>
                          <a:cs typeface="MS PGothic"/>
                        </a:rPr>
                        <a:t>Tranche 1 (Green tranche): USD1,250 million</a:t>
                      </a:r>
                    </a:p>
                    <a:p>
                      <a:pPr marL="85725" marR="0" lvl="0" indent="-85725" algn="just" defTabSz="914400" rtl="0" eaLnBrk="0" fontAlgn="b" latinLnBrk="0" hangingPunct="0">
                        <a:lnSpc>
                          <a:spcPct val="100000"/>
                        </a:lnSpc>
                        <a:spcBef>
                          <a:spcPct val="0"/>
                        </a:spcBef>
                        <a:spcAft>
                          <a:spcPct val="0"/>
                        </a:spcAft>
                        <a:buClrTx/>
                        <a:buSzTx/>
                        <a:buFont typeface="Arial" pitchFamily="34" charset="0"/>
                        <a:buChar char="•"/>
                        <a:tabLst/>
                      </a:pPr>
                      <a:r>
                        <a:rPr kumimoji="0" lang="en-US" sz="900" b="0" i="0" u="none" strike="noStrike" kern="1200" cap="none" normalizeH="0" baseline="0" dirty="0" smtClean="0">
                          <a:ln>
                            <a:noFill/>
                          </a:ln>
                          <a:solidFill>
                            <a:schemeClr val="tx1"/>
                          </a:solidFill>
                          <a:effectLst/>
                          <a:latin typeface="+mj-lt"/>
                          <a:ea typeface="MS PGothic"/>
                          <a:cs typeface="MS PGothic"/>
                        </a:rPr>
                        <a:t>Tranche 2: USD1,750 million</a:t>
                      </a:r>
                    </a:p>
                  </a:txBody>
                  <a:tcPr marL="33231" marR="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900" b="0" i="0" u="none" strike="noStrike" kern="1200" cap="none" normalizeH="0" baseline="0" dirty="0" smtClean="0">
                          <a:ln>
                            <a:noFill/>
                          </a:ln>
                          <a:solidFill>
                            <a:schemeClr val="tx1"/>
                          </a:solidFill>
                          <a:effectLst/>
                          <a:latin typeface="+mj-lt"/>
                          <a:ea typeface="MS PGothic"/>
                          <a:cs typeface="MS PGothic"/>
                        </a:rPr>
                        <a:t>Issue Date</a:t>
                      </a:r>
                    </a:p>
                  </a:txBody>
                  <a:tcPr marL="33231" marR="33741"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 latinLnBrk="0" hangingPunct="0">
                        <a:lnSpc>
                          <a:spcPct val="100000"/>
                        </a:lnSpc>
                        <a:spcBef>
                          <a:spcPct val="0"/>
                        </a:spcBef>
                        <a:spcAft>
                          <a:spcPct val="0"/>
                        </a:spcAft>
                        <a:buClrTx/>
                        <a:buSzTx/>
                        <a:buFontTx/>
                        <a:buNone/>
                        <a:tabLst/>
                        <a:defRPr/>
                      </a:pPr>
                      <a:r>
                        <a:rPr kumimoji="0" lang="en-US" sz="900" b="0" i="0" u="none" strike="noStrike" kern="1200" cap="none" normalizeH="0" baseline="0" dirty="0" smtClean="0">
                          <a:ln>
                            <a:noFill/>
                          </a:ln>
                          <a:solidFill>
                            <a:schemeClr val="tx1"/>
                          </a:solidFill>
                          <a:effectLst/>
                          <a:latin typeface="+mj-lt"/>
                          <a:ea typeface="MS PGothic"/>
                          <a:cs typeface="MS PGothic"/>
                        </a:rPr>
                        <a:t>1 March 2018</a:t>
                      </a:r>
                    </a:p>
                  </a:txBody>
                  <a:tcPr marL="33231" marR="33741"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15548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900" b="0" i="0" u="none" strike="noStrike" kern="1200" cap="none" normalizeH="0" baseline="0" dirty="0" smtClean="0">
                          <a:ln>
                            <a:noFill/>
                          </a:ln>
                          <a:solidFill>
                            <a:schemeClr val="tx1"/>
                          </a:solidFill>
                          <a:effectLst/>
                          <a:latin typeface="+mj-lt"/>
                          <a:ea typeface="MS PGothic"/>
                          <a:cs typeface="MS PGothic"/>
                        </a:rPr>
                        <a:t>Maturity</a:t>
                      </a:r>
                    </a:p>
                  </a:txBody>
                  <a:tcPr marL="33231" marR="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85725" marR="0" lvl="0" indent="-85725" algn="just" defTabSz="914400" rtl="0" eaLnBrk="0" fontAlgn="b" latinLnBrk="0" hangingPunct="0">
                        <a:lnSpc>
                          <a:spcPct val="100000"/>
                        </a:lnSpc>
                        <a:spcBef>
                          <a:spcPct val="0"/>
                        </a:spcBef>
                        <a:spcAft>
                          <a:spcPct val="0"/>
                        </a:spcAft>
                        <a:buClrTx/>
                        <a:buSzTx/>
                        <a:buFont typeface="Arial" pitchFamily="34" charset="0"/>
                        <a:buChar char="•"/>
                        <a:tabLst/>
                      </a:pPr>
                      <a:r>
                        <a:rPr kumimoji="0" lang="en-US" sz="900" b="0" i="0" u="none" strike="noStrike" kern="1200" cap="none" normalizeH="0" baseline="0" dirty="0" smtClean="0">
                          <a:ln>
                            <a:noFill/>
                          </a:ln>
                          <a:solidFill>
                            <a:schemeClr val="tx1"/>
                          </a:solidFill>
                          <a:effectLst/>
                          <a:latin typeface="+mj-lt"/>
                          <a:ea typeface="MS PGothic"/>
                          <a:cs typeface="MS PGothic"/>
                        </a:rPr>
                        <a:t>Tranche 1 (Green tranche): 5 years </a:t>
                      </a:r>
                    </a:p>
                    <a:p>
                      <a:pPr marL="85725" marR="0" lvl="0" indent="-85725" algn="just" defTabSz="914400" rtl="0" eaLnBrk="0" fontAlgn="b" latinLnBrk="0" hangingPunct="0">
                        <a:lnSpc>
                          <a:spcPct val="100000"/>
                        </a:lnSpc>
                        <a:spcBef>
                          <a:spcPct val="0"/>
                        </a:spcBef>
                        <a:spcAft>
                          <a:spcPct val="0"/>
                        </a:spcAft>
                        <a:buClrTx/>
                        <a:buSzTx/>
                        <a:buFont typeface="Arial" pitchFamily="34" charset="0"/>
                        <a:buChar char="•"/>
                        <a:tabLst/>
                      </a:pPr>
                      <a:r>
                        <a:rPr kumimoji="0" lang="en-US" sz="900" b="0" i="0" u="none" strike="noStrike" kern="1200" cap="none" normalizeH="0" baseline="0" dirty="0" smtClean="0">
                          <a:ln>
                            <a:noFill/>
                          </a:ln>
                          <a:solidFill>
                            <a:schemeClr val="tx1"/>
                          </a:solidFill>
                          <a:effectLst/>
                          <a:latin typeface="+mj-lt"/>
                          <a:ea typeface="MS PGothic"/>
                          <a:cs typeface="MS PGothic"/>
                        </a:rPr>
                        <a:t>Tranche 2: </a:t>
                      </a:r>
                      <a:r>
                        <a:rPr kumimoji="0" lang="it-IT" sz="900" b="0" i="0" u="none" strike="noStrike" kern="1200" cap="none" normalizeH="0" baseline="0" dirty="0" smtClean="0">
                          <a:ln>
                            <a:noFill/>
                          </a:ln>
                          <a:solidFill>
                            <a:schemeClr val="tx1"/>
                          </a:solidFill>
                          <a:effectLst/>
                          <a:latin typeface="+mj-lt"/>
                          <a:ea typeface="MS PGothic"/>
                          <a:cs typeface="MS PGothic"/>
                        </a:rPr>
                        <a:t>10 years</a:t>
                      </a:r>
                    </a:p>
                  </a:txBody>
                  <a:tcPr marL="33231" marR="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151893">
                <a:tc>
                  <a:txBody>
                    <a:bodyPr/>
                    <a:lstStyle/>
                    <a:p>
                      <a:pPr marL="0" marR="0" lvl="0" indent="0" algn="l" defTabSz="1042988"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Spread to US Treasury (“</a:t>
                      </a:r>
                      <a:r>
                        <a:rPr kumimoji="0" lang="en-US" sz="900" b="1" i="0" u="none" strike="noStrike" cap="none" normalizeH="0" baseline="0" dirty="0" smtClean="0">
                          <a:ln>
                            <a:noFill/>
                          </a:ln>
                          <a:solidFill>
                            <a:schemeClr val="tx1"/>
                          </a:solidFill>
                          <a:effectLst/>
                          <a:latin typeface="+mj-lt"/>
                          <a:ea typeface="ＭＳ Ｐゴシック"/>
                          <a:cs typeface="ＭＳ Ｐゴシック"/>
                        </a:rPr>
                        <a:t>UST</a:t>
                      </a:r>
                      <a:r>
                        <a:rPr kumimoji="0" lang="en-US" sz="900" b="0" i="0" u="none" strike="noStrike" cap="none" normalizeH="0" baseline="0" dirty="0" smtClean="0">
                          <a:ln>
                            <a:noFill/>
                          </a:ln>
                          <a:solidFill>
                            <a:schemeClr val="tx1"/>
                          </a:solidFill>
                          <a:effectLst/>
                          <a:latin typeface="+mj-lt"/>
                          <a:ea typeface="ＭＳ Ｐゴシック"/>
                          <a:cs typeface="ＭＳ Ｐゴシック"/>
                        </a:rPr>
                        <a:t>”)</a:t>
                      </a: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85725" marR="0" lvl="0" indent="-85725" algn="just" defTabSz="1042988" rtl="0" eaLnBrk="1" fontAlgn="base" latinLnBrk="0" hangingPunct="1">
                        <a:lnSpc>
                          <a:spcPct val="100000"/>
                        </a:lnSpc>
                        <a:spcBef>
                          <a:spcPct val="0"/>
                        </a:spcBef>
                        <a:spcAft>
                          <a:spcPct val="0"/>
                        </a:spcAft>
                        <a:buClr>
                          <a:srgbClr val="00193C"/>
                        </a:buClr>
                        <a:buSzTx/>
                        <a:buFont typeface="Arial" pitchFamily="34" charset="0"/>
                        <a:buChar char="•"/>
                        <a:tabLst/>
                      </a:pPr>
                      <a:r>
                        <a:rPr kumimoji="0" lang="en-US" sz="900" b="0" i="0" u="none" strike="noStrike" kern="1200" cap="none" normalizeH="0" baseline="0" dirty="0" smtClean="0">
                          <a:ln>
                            <a:noFill/>
                          </a:ln>
                          <a:solidFill>
                            <a:schemeClr val="tx1"/>
                          </a:solidFill>
                          <a:effectLst/>
                          <a:latin typeface="+mj-lt"/>
                          <a:ea typeface="MS PGothic"/>
                          <a:cs typeface="MS PGothic"/>
                        </a:rPr>
                        <a:t>Tranche 1 (Green tranche): US</a:t>
                      </a:r>
                      <a:r>
                        <a:rPr kumimoji="0" lang="en-US" sz="900" b="0" i="0" u="none" strike="noStrike" cap="none" normalizeH="0" baseline="0" dirty="0" smtClean="0">
                          <a:ln>
                            <a:noFill/>
                          </a:ln>
                          <a:solidFill>
                            <a:schemeClr val="tx1"/>
                          </a:solidFill>
                          <a:effectLst/>
                          <a:latin typeface="+mj-lt"/>
                          <a:ea typeface="ＭＳ Ｐゴシック"/>
                          <a:cs typeface="ＭＳ Ｐゴシック"/>
                        </a:rPr>
                        <a:t>T+1.095%</a:t>
                      </a:r>
                    </a:p>
                    <a:p>
                      <a:pPr marL="85725" marR="0" lvl="0" indent="-85725" algn="just" defTabSz="1042988" rtl="0" eaLnBrk="1" fontAlgn="base" latinLnBrk="0" hangingPunct="1">
                        <a:lnSpc>
                          <a:spcPct val="100000"/>
                        </a:lnSpc>
                        <a:spcBef>
                          <a:spcPct val="0"/>
                        </a:spcBef>
                        <a:spcAft>
                          <a:spcPct val="0"/>
                        </a:spcAft>
                        <a:buClr>
                          <a:srgbClr val="00193C"/>
                        </a:buClr>
                        <a:buSzTx/>
                        <a:buFont typeface="Arial" pitchFamily="34" charset="0"/>
                        <a:buChar char="•"/>
                        <a:tabLst>
                          <a:tab pos="174625" algn="l"/>
                        </a:tabLst>
                      </a:pPr>
                      <a:r>
                        <a:rPr kumimoji="0" lang="en-US" sz="900" b="0" i="0" u="none" strike="noStrike" kern="1200" cap="none" normalizeH="0" baseline="0" dirty="0" smtClean="0">
                          <a:ln>
                            <a:noFill/>
                          </a:ln>
                          <a:solidFill>
                            <a:schemeClr val="tx1"/>
                          </a:solidFill>
                          <a:effectLst/>
                          <a:latin typeface="+mj-lt"/>
                          <a:ea typeface="MS PGothic"/>
                          <a:cs typeface="MS PGothic"/>
                        </a:rPr>
                        <a:t>Tranche 2: US</a:t>
                      </a:r>
                      <a:r>
                        <a:rPr kumimoji="0" lang="en-US" sz="900" b="0" i="0" u="none" strike="noStrike" cap="none" normalizeH="0" baseline="0" dirty="0" smtClean="0">
                          <a:ln>
                            <a:noFill/>
                          </a:ln>
                          <a:solidFill>
                            <a:schemeClr val="tx1"/>
                          </a:solidFill>
                          <a:effectLst/>
                          <a:latin typeface="+mj-lt"/>
                          <a:ea typeface="ＭＳ Ｐゴシック"/>
                          <a:cs typeface="ＭＳ Ｐゴシック"/>
                        </a:rPr>
                        <a:t>T+1.477%</a:t>
                      </a: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151893">
                <a:tc>
                  <a:txBody>
                    <a:bodyPr/>
                    <a:lstStyle/>
                    <a:p>
                      <a:pPr marL="0" marR="0" lvl="0" indent="0" algn="l" defTabSz="1042988"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UST Benchmark</a:t>
                      </a: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85725" marR="0" lvl="0" indent="-85725" algn="just" defTabSz="1042988" rtl="0" eaLnBrk="1" fontAlgn="base" latinLnBrk="0" hangingPunct="1">
                        <a:lnSpc>
                          <a:spcPct val="100000"/>
                        </a:lnSpc>
                        <a:spcBef>
                          <a:spcPct val="0"/>
                        </a:spcBef>
                        <a:spcAft>
                          <a:spcPct val="0"/>
                        </a:spcAft>
                        <a:buClr>
                          <a:srgbClr val="00193C"/>
                        </a:buClr>
                        <a:buSzTx/>
                        <a:buFont typeface="Arial" pitchFamily="34" charset="0"/>
                        <a:buChar char="•"/>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Tranche 1 </a:t>
                      </a:r>
                      <a:r>
                        <a:rPr kumimoji="0" lang="en-US" sz="900" b="0" i="0" u="none" strike="noStrike" kern="1200" cap="none" normalizeH="0" baseline="0" dirty="0" smtClean="0">
                          <a:ln>
                            <a:noFill/>
                          </a:ln>
                          <a:solidFill>
                            <a:schemeClr val="tx1"/>
                          </a:solidFill>
                          <a:effectLst/>
                          <a:latin typeface="+mj-lt"/>
                          <a:ea typeface="MS PGothic"/>
                          <a:cs typeface="MS PGothic"/>
                        </a:rPr>
                        <a:t>(Green tranche)</a:t>
                      </a:r>
                      <a:r>
                        <a:rPr kumimoji="0" lang="en-US" sz="900" b="0" i="0" u="none" strike="noStrike" cap="none" normalizeH="0" baseline="0" dirty="0" smtClean="0">
                          <a:ln>
                            <a:noFill/>
                          </a:ln>
                          <a:solidFill>
                            <a:schemeClr val="tx1"/>
                          </a:solidFill>
                          <a:effectLst/>
                          <a:latin typeface="+mj-lt"/>
                          <a:ea typeface="ＭＳ Ｐゴシック"/>
                          <a:cs typeface="ＭＳ Ｐゴシック"/>
                        </a:rPr>
                        <a:t>: 2.655%</a:t>
                      </a:r>
                    </a:p>
                    <a:p>
                      <a:pPr marL="85725" marR="0" lvl="0" indent="-85725" algn="just" defTabSz="1042988" rtl="0" eaLnBrk="1" fontAlgn="base" latinLnBrk="0" hangingPunct="1">
                        <a:lnSpc>
                          <a:spcPct val="100000"/>
                        </a:lnSpc>
                        <a:spcBef>
                          <a:spcPct val="0"/>
                        </a:spcBef>
                        <a:spcAft>
                          <a:spcPct val="0"/>
                        </a:spcAft>
                        <a:buClr>
                          <a:srgbClr val="00193C"/>
                        </a:buClr>
                        <a:buSzTx/>
                        <a:buFont typeface="Arial" pitchFamily="34" charset="0"/>
                        <a:buChar char="•"/>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Tranche 2: 2.923%</a:t>
                      </a: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223094">
                <a:tc>
                  <a:txBody>
                    <a:bodyPr/>
                    <a:lstStyle/>
                    <a:p>
                      <a:pPr marL="0" marR="0" lvl="0" indent="0" algn="l" defTabSz="1042988"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mj-lt"/>
                          <a:ea typeface="ＭＳ Ｐゴシック"/>
                          <a:cs typeface="ＭＳ Ｐゴシック"/>
                        </a:rPr>
                        <a:t>Yield and Periodic </a:t>
                      </a:r>
                      <a:r>
                        <a:rPr kumimoji="0" lang="en-US" sz="900" b="0" i="0" u="none" strike="noStrike" cap="none" normalizeH="0" baseline="0" dirty="0" smtClean="0">
                          <a:ln>
                            <a:noFill/>
                          </a:ln>
                          <a:solidFill>
                            <a:schemeClr val="tx1"/>
                          </a:solidFill>
                          <a:effectLst/>
                          <a:latin typeface="+mj-lt"/>
                          <a:ea typeface="ＭＳ Ｐゴシック"/>
                          <a:cs typeface="ＭＳ Ｐゴシック"/>
                        </a:rPr>
                        <a:t>Distribution Rate</a:t>
                      </a: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85725" marR="0" lvl="0" indent="-85725" algn="just" defTabSz="1042988" rtl="0" eaLnBrk="1" fontAlgn="base" latinLnBrk="0" hangingPunct="1">
                        <a:lnSpc>
                          <a:spcPct val="100000"/>
                        </a:lnSpc>
                        <a:spcBef>
                          <a:spcPct val="0"/>
                        </a:spcBef>
                        <a:spcAft>
                          <a:spcPct val="0"/>
                        </a:spcAft>
                        <a:buClr>
                          <a:srgbClr val="00193C"/>
                        </a:buClr>
                        <a:buSzTx/>
                        <a:buFont typeface="Arial" pitchFamily="34" charset="0"/>
                        <a:buChar char="•"/>
                        <a:tabLst/>
                      </a:pPr>
                      <a:r>
                        <a:rPr kumimoji="0" lang="en-US" sz="900" b="0" i="0" u="none" strike="noStrike" kern="1200" cap="none" normalizeH="0" baseline="0" dirty="0" smtClean="0">
                          <a:ln>
                            <a:noFill/>
                          </a:ln>
                          <a:solidFill>
                            <a:schemeClr val="tx1"/>
                          </a:solidFill>
                          <a:effectLst/>
                          <a:latin typeface="+mj-lt"/>
                          <a:ea typeface="MS PGothic"/>
                          <a:cs typeface="MS PGothic"/>
                        </a:rPr>
                        <a:t>Tranche 1 (Green tranche): </a:t>
                      </a:r>
                      <a:r>
                        <a:rPr kumimoji="0" lang="en-US" sz="900" b="0" i="0" u="none" strike="noStrike" cap="none" normalizeH="0" baseline="0" dirty="0" smtClean="0">
                          <a:ln>
                            <a:noFill/>
                          </a:ln>
                          <a:solidFill>
                            <a:schemeClr val="tx1"/>
                          </a:solidFill>
                          <a:effectLst/>
                          <a:latin typeface="+mj-lt"/>
                          <a:ea typeface="ＭＳ Ｐゴシック"/>
                          <a:cs typeface="ＭＳ Ｐゴシック"/>
                        </a:rPr>
                        <a:t>3.75% p.a.</a:t>
                      </a:r>
                    </a:p>
                    <a:p>
                      <a:pPr marL="85725" marR="0" lvl="0" indent="-85725" algn="just" defTabSz="1042988" rtl="0" eaLnBrk="1" fontAlgn="base" latinLnBrk="0" hangingPunct="1">
                        <a:lnSpc>
                          <a:spcPct val="100000"/>
                        </a:lnSpc>
                        <a:spcBef>
                          <a:spcPct val="0"/>
                        </a:spcBef>
                        <a:spcAft>
                          <a:spcPct val="0"/>
                        </a:spcAft>
                        <a:buClr>
                          <a:srgbClr val="00193C"/>
                        </a:buClr>
                        <a:buSzTx/>
                        <a:buFont typeface="Arial" pitchFamily="34" charset="0"/>
                        <a:buChar char="•"/>
                        <a:tabLst>
                          <a:tab pos="174625" algn="l"/>
                        </a:tabLst>
                      </a:pPr>
                      <a:r>
                        <a:rPr kumimoji="0" lang="en-US" sz="900" b="0" i="0" u="none" strike="noStrike" kern="1200" cap="none" normalizeH="0" baseline="0" dirty="0" smtClean="0">
                          <a:ln>
                            <a:noFill/>
                          </a:ln>
                          <a:solidFill>
                            <a:schemeClr val="tx1"/>
                          </a:solidFill>
                          <a:effectLst/>
                          <a:latin typeface="+mj-lt"/>
                          <a:ea typeface="MS PGothic"/>
                          <a:cs typeface="MS PGothic"/>
                        </a:rPr>
                        <a:t>Tranche 2: </a:t>
                      </a:r>
                      <a:r>
                        <a:rPr kumimoji="0" lang="en-US" sz="900" b="0" i="0" u="none" strike="noStrike" cap="none" normalizeH="0" baseline="0" dirty="0" smtClean="0">
                          <a:ln>
                            <a:noFill/>
                          </a:ln>
                          <a:solidFill>
                            <a:schemeClr val="tx1"/>
                          </a:solidFill>
                          <a:effectLst/>
                          <a:latin typeface="+mj-lt"/>
                          <a:ea typeface="ＭＳ Ｐゴシック"/>
                          <a:cs typeface="ＭＳ Ｐゴシック"/>
                        </a:rPr>
                        <a:t>4.40% p.a.</a:t>
                      </a: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0">
                <a:tc>
                  <a:txBody>
                    <a:bodyPr/>
                    <a:lstStyle/>
                    <a:p>
                      <a:pPr marL="0" marR="0" lvl="0" indent="0" algn="l" defTabSz="1042988"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Mode of Issue</a:t>
                      </a: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288925" marR="0" lvl="0" indent="-288925" algn="just" defTabSz="1042988" rtl="0" eaLnBrk="1" fontAlgn="base" latinLnBrk="0" hangingPunct="1">
                        <a:lnSpc>
                          <a:spcPct val="100000"/>
                        </a:lnSpc>
                        <a:spcBef>
                          <a:spcPct val="0"/>
                        </a:spcBef>
                        <a:spcAft>
                          <a:spcPct val="0"/>
                        </a:spcAft>
                        <a:buClr>
                          <a:srgbClr val="00193C"/>
                        </a:buClr>
                        <a:buSzTx/>
                        <a:buFontTx/>
                        <a:buNone/>
                        <a:tabLst>
                          <a:tab pos="174625" algn="l"/>
                        </a:tabLst>
                      </a:pPr>
                      <a:r>
                        <a:rPr kumimoji="0" lang="en-US" sz="900" b="0" i="0" u="none" strike="noStrike" cap="none" normalizeH="0" baseline="0" dirty="0" err="1" smtClean="0">
                          <a:ln>
                            <a:noFill/>
                          </a:ln>
                          <a:solidFill>
                            <a:schemeClr val="tx1"/>
                          </a:solidFill>
                          <a:effectLst/>
                          <a:latin typeface="+mj-lt"/>
                          <a:ea typeface="ＭＳ Ｐゴシック"/>
                          <a:cs typeface="ＭＳ Ｐゴシック"/>
                        </a:rPr>
                        <a:t>Bookbuilding</a:t>
                      </a:r>
                      <a:endParaRPr kumimoji="0" lang="en-US" sz="900" b="0" i="0" u="none" strike="noStrike" cap="none" normalizeH="0" baseline="0" dirty="0" smtClean="0">
                        <a:ln>
                          <a:noFill/>
                        </a:ln>
                        <a:solidFill>
                          <a:schemeClr val="tx1"/>
                        </a:solidFill>
                        <a:effectLst/>
                        <a:latin typeface="+mj-lt"/>
                        <a:ea typeface="ＭＳ Ｐゴシック"/>
                        <a:cs typeface="ＭＳ Ｐゴシック"/>
                      </a:endParaRP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151893">
                <a:tc>
                  <a:txBody>
                    <a:bodyPr/>
                    <a:lstStyle/>
                    <a:p>
                      <a:pPr marL="0" marR="0" lvl="0" indent="0" algn="l" defTabSz="1042988"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Clearing System</a:t>
                      </a: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just" defTabSz="1042988" rtl="0" eaLnBrk="1" fontAlgn="base" latinLnBrk="0" hangingPunct="1">
                        <a:lnSpc>
                          <a:spcPct val="100000"/>
                        </a:lnSpc>
                        <a:spcBef>
                          <a:spcPct val="0"/>
                        </a:spcBef>
                        <a:spcAft>
                          <a:spcPct val="0"/>
                        </a:spcAft>
                        <a:buClr>
                          <a:srgbClr val="00193C"/>
                        </a:buClr>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DTC/</a:t>
                      </a:r>
                      <a:r>
                        <a:rPr kumimoji="0" lang="en-US" sz="900" b="0" i="0" u="none" strike="noStrike" cap="none" normalizeH="0" baseline="0" dirty="0" err="1" smtClean="0">
                          <a:ln>
                            <a:noFill/>
                          </a:ln>
                          <a:solidFill>
                            <a:schemeClr val="tx1"/>
                          </a:solidFill>
                          <a:effectLst/>
                          <a:latin typeface="+mj-lt"/>
                          <a:ea typeface="ＭＳ Ｐゴシック"/>
                          <a:cs typeface="ＭＳ Ｐゴシック"/>
                        </a:rPr>
                        <a:t>Euroclear</a:t>
                      </a:r>
                      <a:r>
                        <a:rPr kumimoji="0" lang="en-US" sz="900" b="0" i="0" u="none" strike="noStrike" cap="none" normalizeH="0" baseline="0" dirty="0" smtClean="0">
                          <a:ln>
                            <a:noFill/>
                          </a:ln>
                          <a:solidFill>
                            <a:schemeClr val="tx1"/>
                          </a:solidFill>
                          <a:effectLst/>
                          <a:latin typeface="+mj-lt"/>
                          <a:ea typeface="ＭＳ Ｐゴシック"/>
                          <a:cs typeface="ＭＳ Ｐゴシック"/>
                        </a:rPr>
                        <a:t>/</a:t>
                      </a:r>
                      <a:r>
                        <a:rPr kumimoji="0" lang="en-US" sz="900" b="0" i="0" u="none" strike="noStrike" cap="none" normalizeH="0" baseline="0" dirty="0" err="1" smtClean="0">
                          <a:ln>
                            <a:noFill/>
                          </a:ln>
                          <a:solidFill>
                            <a:schemeClr val="tx1"/>
                          </a:solidFill>
                          <a:effectLst/>
                          <a:latin typeface="+mj-lt"/>
                          <a:ea typeface="ＭＳ Ｐゴシック"/>
                          <a:cs typeface="ＭＳ Ｐゴシック"/>
                        </a:rPr>
                        <a:t>Clearstream</a:t>
                      </a:r>
                      <a:r>
                        <a:rPr kumimoji="0" lang="en-US" sz="900" b="0" i="0" u="none" strike="noStrike" cap="none" normalizeH="0" baseline="0" dirty="0" smtClean="0">
                          <a:ln>
                            <a:noFill/>
                          </a:ln>
                          <a:solidFill>
                            <a:schemeClr val="tx1"/>
                          </a:solidFill>
                          <a:effectLst/>
                          <a:latin typeface="+mj-lt"/>
                          <a:ea typeface="ＭＳ Ｐゴシック"/>
                          <a:cs typeface="ＭＳ Ｐゴシック"/>
                        </a:rPr>
                        <a:t>, Luxembourg</a:t>
                      </a: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151893">
                <a:tc>
                  <a:txBody>
                    <a:bodyPr/>
                    <a:lstStyle/>
                    <a:p>
                      <a:pPr marL="0" marR="0" lvl="0" indent="0" algn="l" defTabSz="1042988"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Listings</a:t>
                      </a: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just" defTabSz="1042988" rtl="0" eaLnBrk="1" fontAlgn="base" latinLnBrk="0" hangingPunct="1">
                        <a:lnSpc>
                          <a:spcPct val="100000"/>
                        </a:lnSpc>
                        <a:spcBef>
                          <a:spcPct val="0"/>
                        </a:spcBef>
                        <a:spcAft>
                          <a:spcPct val="0"/>
                        </a:spcAft>
                        <a:buClr>
                          <a:srgbClr val="00193C"/>
                        </a:buClr>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Singapore Exchange Securities Trading Limited and </a:t>
                      </a:r>
                      <a:r>
                        <a:rPr kumimoji="0" lang="en-US" sz="900" b="0" i="0" u="none" strike="noStrike" cap="none" normalizeH="0" baseline="0" dirty="0" err="1" smtClean="0">
                          <a:ln>
                            <a:noFill/>
                          </a:ln>
                          <a:solidFill>
                            <a:schemeClr val="tx1"/>
                          </a:solidFill>
                          <a:effectLst/>
                          <a:latin typeface="+mj-lt"/>
                          <a:ea typeface="ＭＳ Ｐゴシック"/>
                          <a:cs typeface="ＭＳ Ｐゴシック"/>
                        </a:rPr>
                        <a:t>Nasdaq</a:t>
                      </a:r>
                      <a:r>
                        <a:rPr kumimoji="0" lang="en-US" sz="900" b="0" i="0" u="none" strike="noStrike" cap="none" normalizeH="0" baseline="0" dirty="0" smtClean="0">
                          <a:ln>
                            <a:noFill/>
                          </a:ln>
                          <a:solidFill>
                            <a:schemeClr val="tx1"/>
                          </a:solidFill>
                          <a:effectLst/>
                          <a:latin typeface="+mj-lt"/>
                          <a:ea typeface="ＭＳ Ｐゴシック"/>
                          <a:cs typeface="ＭＳ Ｐゴシック"/>
                        </a:rPr>
                        <a:t> Dubai</a:t>
                      </a: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0">
                <a:tc>
                  <a:txBody>
                    <a:bodyPr/>
                    <a:lstStyle/>
                    <a:p>
                      <a:pPr marL="0" marR="0" lvl="0" indent="0" algn="l" defTabSz="1042988"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Format</a:t>
                      </a: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117475" marR="0" lvl="0" indent="-117475" algn="just" defTabSz="1042988" rtl="0" eaLnBrk="1" fontAlgn="base" latinLnBrk="0" hangingPunct="1">
                        <a:lnSpc>
                          <a:spcPct val="100000"/>
                        </a:lnSpc>
                        <a:spcBef>
                          <a:spcPct val="0"/>
                        </a:spcBef>
                        <a:spcAft>
                          <a:spcPct val="0"/>
                        </a:spcAft>
                        <a:buClr>
                          <a:srgbClr val="00193C"/>
                        </a:buClr>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Rule 144A/Regulation S</a:t>
                      </a: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151893">
                <a:tc>
                  <a:txBody>
                    <a:bodyPr/>
                    <a:lstStyle/>
                    <a:p>
                      <a:pPr marL="0" marR="0" lvl="0" indent="0" algn="l" defTabSz="1042988"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Governing Law</a:t>
                      </a:r>
                    </a:p>
                  </a:txBody>
                  <a:tcPr marL="36570" marR="36570" marT="3600" marB="360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just" defTabSz="1042988" rtl="0" eaLnBrk="1" fontAlgn="base" latinLnBrk="0" hangingPunct="1">
                        <a:lnSpc>
                          <a:spcPct val="100000"/>
                        </a:lnSpc>
                        <a:spcBef>
                          <a:spcPct val="0"/>
                        </a:spcBef>
                        <a:spcAft>
                          <a:spcPct val="0"/>
                        </a:spcAft>
                        <a:buClr>
                          <a:srgbClr val="00193C"/>
                        </a:buClr>
                        <a:buSzTx/>
                        <a:buFontTx/>
                        <a:buNone/>
                        <a:tabLst/>
                      </a:pPr>
                      <a:r>
                        <a:rPr kumimoji="0" lang="en-US" sz="900" b="0" i="0" u="none" strike="noStrike" cap="none" normalizeH="0" baseline="0" dirty="0" smtClean="0">
                          <a:ln>
                            <a:noFill/>
                          </a:ln>
                          <a:solidFill>
                            <a:schemeClr val="tx1"/>
                          </a:solidFill>
                          <a:effectLst/>
                          <a:latin typeface="+mj-lt"/>
                          <a:ea typeface="ＭＳ Ｐゴシック"/>
                          <a:cs typeface="ＭＳ Ｐゴシック"/>
                        </a:rPr>
                        <a:t>English  Law/Indonesia Law for asset-related documents</a:t>
                      </a:r>
                    </a:p>
                  </a:txBody>
                  <a:tcPr marL="36570" marR="36570" marT="3600" marB="360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bl>
          </a:graphicData>
        </a:graphic>
      </p:graphicFrame>
      <p:pic>
        <p:nvPicPr>
          <p:cNvPr id="1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9432" y="1066807"/>
            <a:ext cx="940505" cy="1101213"/>
          </a:xfrm>
          <a:prstGeom prst="rect">
            <a:avLst/>
          </a:prstGeom>
          <a:noFill/>
          <a:ln>
            <a:noFill/>
          </a:ln>
          <a:effectLst/>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pic>
      <p:graphicFrame>
        <p:nvGraphicFramePr>
          <p:cNvPr id="11" name="Group 83"/>
          <p:cNvGraphicFramePr>
            <a:graphicFrameLocks noGrp="1"/>
          </p:cNvGraphicFramePr>
          <p:nvPr>
            <p:extLst>
              <p:ext uri="{D42A27DB-BD31-4B8C-83A1-F6EECF244321}">
                <p14:modId xmlns:p14="http://schemas.microsoft.com/office/powerpoint/2010/main" xmlns="" val="2486428658"/>
              </p:ext>
            </p:extLst>
          </p:nvPr>
        </p:nvGraphicFramePr>
        <p:xfrm>
          <a:off x="1742706" y="3810000"/>
          <a:ext cx="1382677" cy="1130166"/>
        </p:xfrm>
        <a:graphic>
          <a:graphicData uri="http://schemas.openxmlformats.org/drawingml/2006/table">
            <a:tbl>
              <a:tblPr/>
              <a:tblGrid>
                <a:gridCol w="1382677"/>
              </a:tblGrid>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kern="1200" cap="none" normalizeH="0" baseline="0" dirty="0" smtClean="0">
                          <a:ln>
                            <a:noFill/>
                          </a:ln>
                          <a:solidFill>
                            <a:schemeClr val="bg1"/>
                          </a:solidFill>
                          <a:effectLst/>
                          <a:latin typeface="Calibri" pitchFamily="34" charset="0"/>
                          <a:ea typeface="MS PGothic" pitchFamily="34" charset="-128"/>
                          <a:cs typeface="Arial" pitchFamily="34" charset="0"/>
                        </a:rPr>
                        <a:t>Distribution by Investor Type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kern="1200" cap="none" normalizeH="0" baseline="0" dirty="0" smtClean="0">
                          <a:ln>
                            <a:noFill/>
                          </a:ln>
                          <a:solidFill>
                            <a:schemeClr val="bg1"/>
                          </a:solidFill>
                          <a:effectLst/>
                          <a:latin typeface="Calibri" pitchFamily="34" charset="0"/>
                          <a:ea typeface="MS PGothic" pitchFamily="34" charset="-128"/>
                          <a:cs typeface="Arial" pitchFamily="34" charset="0"/>
                        </a:rPr>
                        <a:t>(5Y Green tranche)</a:t>
                      </a:r>
                    </a:p>
                  </a:txBody>
                  <a:tcPr marL="36813" marR="36813" marT="0" marB="0" anchor="ctr" horzOverflow="overflow">
                    <a:lnL w="12700" cap="flat" cmpd="sng" algn="ctr">
                      <a:noFill/>
                      <a:prstDash val="dash"/>
                      <a:round/>
                      <a:headEnd type="none" w="med" len="med"/>
                      <a:tailEnd type="none" w="med" len="med"/>
                    </a:lnL>
                    <a:lnR w="12700" cap="flat" cmpd="sng" algn="ctr">
                      <a:noFill/>
                      <a:prstDash val="dash"/>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892035"/>
                    </a:solidFill>
                  </a:tcPr>
                </a:tc>
              </a:tr>
              <a:tr h="886326">
                <a:tc>
                  <a:txBody>
                    <a:bodyPr/>
                    <a:lstStyle/>
                    <a:p>
                      <a:pPr marL="142875" marR="0" lvl="0" indent="-142875" algn="l" defTabSz="914400" rtl="0" eaLnBrk="1" fontAlgn="base" latinLnBrk="0" hangingPunct="1">
                        <a:lnSpc>
                          <a:spcPct val="100000"/>
                        </a:lnSpc>
                        <a:spcBef>
                          <a:spcPct val="0"/>
                        </a:spcBef>
                        <a:spcAft>
                          <a:spcPct val="0"/>
                        </a:spcAft>
                        <a:buClr>
                          <a:srgbClr val="D23500"/>
                        </a:buClr>
                        <a:buSzTx/>
                        <a:buFont typeface="Wingdings" pitchFamily="2" charset="2"/>
                        <a:buNone/>
                        <a:tabLst>
                          <a:tab pos="914400" algn="l"/>
                        </a:tabLst>
                      </a:pPr>
                      <a:endParaRPr kumimoji="0" lang="en-US" sz="11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sym typeface="Lucida Grande" charset="0"/>
                      </a:endParaRPr>
                    </a:p>
                  </a:txBody>
                  <a:tcPr marL="34429" marR="8746" marT="21113" marB="21113" anchor="ctr" horzOverflow="overflow">
                    <a:lnL w="12700" cap="flat" cmpd="sng" algn="ctr">
                      <a:noFill/>
                      <a:prstDash val="dash"/>
                      <a:round/>
                      <a:headEnd type="none" w="med" len="med"/>
                      <a:tailEnd type="none" w="med" len="med"/>
                    </a:lnL>
                    <a:lnR w="12700" cap="flat" cmpd="sng" algn="ctr">
                      <a:noFill/>
                      <a:prstDash val="dash"/>
                      <a:round/>
                      <a:headEnd type="none" w="med" len="med"/>
                      <a:tailEnd type="none" w="med" len="med"/>
                    </a:lnR>
                    <a:lnT w="28575" cap="flat" cmpd="sng" algn="ctr">
                      <a:noFill/>
                      <a:prstDash val="solid"/>
                      <a:round/>
                      <a:headEnd type="none" w="med" len="med"/>
                      <a:tailEnd type="none" w="med" len="med"/>
                    </a:lnT>
                    <a:lnB w="12700" cap="flat" cmpd="sng" algn="ctr">
                      <a:solidFill>
                        <a:srgbClr val="6E6E6E"/>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12" name="Group 83"/>
          <p:cNvGraphicFramePr>
            <a:graphicFrameLocks noGrp="1"/>
          </p:cNvGraphicFramePr>
          <p:nvPr>
            <p:extLst>
              <p:ext uri="{D42A27DB-BD31-4B8C-83A1-F6EECF244321}">
                <p14:modId xmlns:p14="http://schemas.microsoft.com/office/powerpoint/2010/main" xmlns="" val="2176492087"/>
              </p:ext>
            </p:extLst>
          </p:nvPr>
        </p:nvGraphicFramePr>
        <p:xfrm>
          <a:off x="100829" y="3810000"/>
          <a:ext cx="1620899" cy="1130166"/>
        </p:xfrm>
        <a:graphic>
          <a:graphicData uri="http://schemas.openxmlformats.org/drawingml/2006/table">
            <a:tbl>
              <a:tblPr/>
              <a:tblGrid>
                <a:gridCol w="1620899"/>
              </a:tblGrid>
              <a:tr h="2326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bg1"/>
                          </a:solidFill>
                          <a:effectLst/>
                          <a:latin typeface="Calibri" pitchFamily="34" charset="0"/>
                          <a:ea typeface="MS PGothic" pitchFamily="34" charset="-128"/>
                          <a:cs typeface="Arial" pitchFamily="34" charset="0"/>
                        </a:rPr>
                        <a:t>Distribution by Geography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bg1"/>
                          </a:solidFill>
                          <a:effectLst/>
                          <a:latin typeface="Calibri" pitchFamily="34" charset="0"/>
                          <a:ea typeface="MS PGothic" pitchFamily="34" charset="-128"/>
                          <a:cs typeface="Arial" pitchFamily="34" charset="0"/>
                        </a:rPr>
                        <a:t>(5Y Green tranche)</a:t>
                      </a:r>
                    </a:p>
                  </a:txBody>
                  <a:tcPr marL="36813" marR="36813" marT="0" marB="0" anchor="ctr" horzOverflow="overflow">
                    <a:lnL w="12700" cap="flat" cmpd="sng" algn="ctr">
                      <a:noFill/>
                      <a:prstDash val="dash"/>
                      <a:round/>
                      <a:headEnd type="none" w="med" len="med"/>
                      <a:tailEnd type="none" w="med" len="med"/>
                    </a:lnL>
                    <a:lnR w="12700" cap="flat" cmpd="sng" algn="ctr">
                      <a:noFill/>
                      <a:prstDash val="dash"/>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892035"/>
                    </a:solidFill>
                  </a:tcPr>
                </a:tc>
              </a:tr>
              <a:tr h="886326">
                <a:tc>
                  <a:txBody>
                    <a:bodyPr/>
                    <a:lstStyle/>
                    <a:p>
                      <a:pPr marL="142875" marR="0" lvl="0" indent="-142875" algn="l" defTabSz="914400" rtl="0" eaLnBrk="1" fontAlgn="base" latinLnBrk="0" hangingPunct="1">
                        <a:lnSpc>
                          <a:spcPct val="100000"/>
                        </a:lnSpc>
                        <a:spcBef>
                          <a:spcPct val="0"/>
                        </a:spcBef>
                        <a:spcAft>
                          <a:spcPct val="0"/>
                        </a:spcAft>
                        <a:buClr>
                          <a:srgbClr val="D23500"/>
                        </a:buClr>
                        <a:buSzTx/>
                        <a:buFont typeface="Wingdings" pitchFamily="2" charset="2"/>
                        <a:buNone/>
                        <a:tabLst>
                          <a:tab pos="914400" algn="l"/>
                        </a:tabLst>
                      </a:pPr>
                      <a:endParaRPr kumimoji="0" lang="en-US" sz="8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sym typeface="Lucida Grande" charset="0"/>
                      </a:endParaRPr>
                    </a:p>
                  </a:txBody>
                  <a:tcPr marL="34429" marR="8746" marT="21113" marB="21113" anchor="ctr" horzOverflow="overflow">
                    <a:lnL w="12700" cap="flat" cmpd="sng" algn="ctr">
                      <a:noFill/>
                      <a:prstDash val="dash"/>
                      <a:round/>
                      <a:headEnd type="none" w="med" len="med"/>
                      <a:tailEnd type="none" w="med" len="med"/>
                    </a:lnL>
                    <a:lnR w="12700" cap="flat" cmpd="sng" algn="ctr">
                      <a:noFill/>
                      <a:prstDash val="dash"/>
                      <a:round/>
                      <a:headEnd type="none" w="med" len="med"/>
                      <a:tailEnd type="none" w="med" len="med"/>
                    </a:lnR>
                    <a:lnT w="28575" cap="flat" cmpd="sng" algn="ctr">
                      <a:noFill/>
                      <a:prstDash val="solid"/>
                      <a:round/>
                      <a:headEnd type="none" w="med" len="med"/>
                      <a:tailEnd type="none" w="med" len="med"/>
                    </a:lnT>
                    <a:lnB w="12700" cap="flat" cmpd="sng" algn="ctr">
                      <a:solidFill>
                        <a:srgbClr val="6E6E6E"/>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13" name="Chart 12"/>
          <p:cNvGraphicFramePr/>
          <p:nvPr>
            <p:extLst>
              <p:ext uri="{D42A27DB-BD31-4B8C-83A1-F6EECF244321}">
                <p14:modId xmlns:p14="http://schemas.microsoft.com/office/powerpoint/2010/main" xmlns="" val="1796463471"/>
              </p:ext>
            </p:extLst>
          </p:nvPr>
        </p:nvGraphicFramePr>
        <p:xfrm>
          <a:off x="-180526" y="4005064"/>
          <a:ext cx="2051720" cy="10081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Group 83"/>
          <p:cNvGraphicFramePr>
            <a:graphicFrameLocks noGrp="1"/>
          </p:cNvGraphicFramePr>
          <p:nvPr>
            <p:extLst>
              <p:ext uri="{D42A27DB-BD31-4B8C-83A1-F6EECF244321}">
                <p14:modId xmlns:p14="http://schemas.microsoft.com/office/powerpoint/2010/main" xmlns="" val="3855344947"/>
              </p:ext>
            </p:extLst>
          </p:nvPr>
        </p:nvGraphicFramePr>
        <p:xfrm>
          <a:off x="100829" y="5105400"/>
          <a:ext cx="1595887" cy="1143000"/>
        </p:xfrm>
        <a:graphic>
          <a:graphicData uri="http://schemas.openxmlformats.org/drawingml/2006/table">
            <a:tbl>
              <a:tblPr/>
              <a:tblGrid>
                <a:gridCol w="1595887"/>
              </a:tblGrid>
              <a:tr h="2441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kern="1200" cap="none" normalizeH="0" baseline="0" dirty="0" smtClean="0">
                          <a:ln>
                            <a:noFill/>
                          </a:ln>
                          <a:solidFill>
                            <a:schemeClr val="bg1"/>
                          </a:solidFill>
                          <a:effectLst/>
                          <a:latin typeface="Calibri" pitchFamily="34" charset="0"/>
                          <a:ea typeface="MS PGothic" pitchFamily="34" charset="-128"/>
                          <a:cs typeface="Arial" pitchFamily="34" charset="0"/>
                        </a:rPr>
                        <a:t>Distribution by Geography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kern="1200" cap="none" normalizeH="0" baseline="0" dirty="0" smtClean="0">
                          <a:ln>
                            <a:noFill/>
                          </a:ln>
                          <a:solidFill>
                            <a:schemeClr val="bg1"/>
                          </a:solidFill>
                          <a:effectLst/>
                          <a:latin typeface="Calibri" pitchFamily="34" charset="0"/>
                          <a:ea typeface="MS PGothic" pitchFamily="34" charset="-128"/>
                          <a:cs typeface="Arial" pitchFamily="34" charset="0"/>
                        </a:rPr>
                        <a:t>(10Y)</a:t>
                      </a:r>
                    </a:p>
                  </a:txBody>
                  <a:tcPr marL="36813" marR="36813" marT="0" marB="0" anchor="ctr" horzOverflow="overflow">
                    <a:lnL w="12700" cap="flat" cmpd="sng" algn="ctr">
                      <a:noFill/>
                      <a:prstDash val="dash"/>
                      <a:round/>
                      <a:headEnd type="none" w="med" len="med"/>
                      <a:tailEnd type="none" w="med" len="med"/>
                    </a:lnL>
                    <a:lnR w="12700" cap="flat" cmpd="sng" algn="ctr">
                      <a:noFill/>
                      <a:prstDash val="dash"/>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892035"/>
                    </a:solidFill>
                  </a:tcPr>
                </a:tc>
              </a:tr>
              <a:tr h="898860">
                <a:tc>
                  <a:txBody>
                    <a:bodyPr/>
                    <a:lstStyle/>
                    <a:p>
                      <a:pPr marL="142875" marR="0" lvl="0" indent="-142875" algn="l" defTabSz="914400" rtl="0" eaLnBrk="1" fontAlgn="base" latinLnBrk="0" hangingPunct="1">
                        <a:lnSpc>
                          <a:spcPct val="100000"/>
                        </a:lnSpc>
                        <a:spcBef>
                          <a:spcPct val="0"/>
                        </a:spcBef>
                        <a:spcAft>
                          <a:spcPct val="0"/>
                        </a:spcAft>
                        <a:buClr>
                          <a:srgbClr val="D23500"/>
                        </a:buClr>
                        <a:buSzTx/>
                        <a:buFont typeface="Wingdings" pitchFamily="2" charset="2"/>
                        <a:buNone/>
                        <a:tabLst>
                          <a:tab pos="914400" algn="l"/>
                        </a:tabLst>
                      </a:pPr>
                      <a:endParaRPr kumimoji="0" lang="en-US" sz="11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sym typeface="Lucida Grande" charset="0"/>
                      </a:endParaRPr>
                    </a:p>
                  </a:txBody>
                  <a:tcPr marL="34429" marR="8746" marT="21113" marB="21113" anchor="ctr" horzOverflow="overflow">
                    <a:lnL w="12700" cap="flat" cmpd="sng" algn="ctr">
                      <a:noFill/>
                      <a:prstDash val="dash"/>
                      <a:round/>
                      <a:headEnd type="none" w="med" len="med"/>
                      <a:tailEnd type="none" w="med" len="med"/>
                    </a:lnL>
                    <a:lnR w="12700" cap="flat" cmpd="sng" algn="ctr">
                      <a:noFill/>
                      <a:prstDash val="dash"/>
                      <a:round/>
                      <a:headEnd type="none" w="med" len="med"/>
                      <a:tailEnd type="none" w="med" len="med"/>
                    </a:lnR>
                    <a:lnT w="28575" cap="flat" cmpd="sng" algn="ctr">
                      <a:noFill/>
                      <a:prstDash val="solid"/>
                      <a:round/>
                      <a:headEnd type="none" w="med" len="med"/>
                      <a:tailEnd type="none" w="med" len="med"/>
                    </a:lnT>
                    <a:lnB w="12700" cap="flat" cmpd="sng" algn="ctr">
                      <a:solidFill>
                        <a:srgbClr val="6E6E6E"/>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15" name="Group 83"/>
          <p:cNvGraphicFramePr>
            <a:graphicFrameLocks noGrp="1"/>
          </p:cNvGraphicFramePr>
          <p:nvPr>
            <p:extLst>
              <p:ext uri="{D42A27DB-BD31-4B8C-83A1-F6EECF244321}">
                <p14:modId xmlns:p14="http://schemas.microsoft.com/office/powerpoint/2010/main" xmlns="" val="2286241391"/>
              </p:ext>
            </p:extLst>
          </p:nvPr>
        </p:nvGraphicFramePr>
        <p:xfrm>
          <a:off x="1718611" y="5105400"/>
          <a:ext cx="1406769" cy="1143000"/>
        </p:xfrm>
        <a:graphic>
          <a:graphicData uri="http://schemas.openxmlformats.org/drawingml/2006/table">
            <a:tbl>
              <a:tblPr/>
              <a:tblGrid>
                <a:gridCol w="1406769"/>
              </a:tblGrid>
              <a:tr h="24852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kumimoji="0" lang="en-US" sz="800" b="1" i="0" u="none" strike="noStrike" kern="1200" cap="none" normalizeH="0" baseline="0">
                          <a:ln>
                            <a:noFill/>
                          </a:ln>
                          <a:solidFill>
                            <a:srgbClr val="FF0000"/>
                          </a:solidFill>
                          <a:effectLst/>
                          <a:latin typeface="Calibri" pitchFamily="34" charset="0"/>
                          <a:ea typeface="MS PGothic" pitchFamily="34" charset="-128"/>
                          <a:cs typeface="Arial" pitchFamily="34" charset="0"/>
                        </a:defRPr>
                      </a:pPr>
                      <a:r>
                        <a:rPr kumimoji="0" lang="en-US" sz="800" b="1" i="0" u="none" strike="noStrike" kern="1200" cap="none" normalizeH="0" baseline="0" dirty="0" smtClean="0">
                          <a:ln>
                            <a:noFill/>
                          </a:ln>
                          <a:solidFill>
                            <a:schemeClr val="bg1"/>
                          </a:solidFill>
                          <a:effectLst/>
                          <a:latin typeface="Calibri" pitchFamily="34" charset="0"/>
                          <a:ea typeface="MS PGothic" pitchFamily="34" charset="-128"/>
                          <a:cs typeface="Arial" pitchFamily="34" charset="0"/>
                        </a:rPr>
                        <a:t>Distribution by Investor Type </a:t>
                      </a:r>
                    </a:p>
                    <a:p>
                      <a:pPr marL="0" marR="0" lvl="0" indent="0" algn="l" defTabSz="914400" rtl="0" eaLnBrk="1" fontAlgn="base" latinLnBrk="0" hangingPunct="1">
                        <a:lnSpc>
                          <a:spcPct val="100000"/>
                        </a:lnSpc>
                        <a:spcBef>
                          <a:spcPct val="0"/>
                        </a:spcBef>
                        <a:spcAft>
                          <a:spcPct val="0"/>
                        </a:spcAft>
                        <a:buClrTx/>
                        <a:buSzTx/>
                        <a:buFontTx/>
                        <a:buNone/>
                        <a:tabLst/>
                        <a:defRPr kumimoji="0" lang="en-US" sz="800" b="1" i="0" u="none" strike="noStrike" kern="1200" cap="none" normalizeH="0" baseline="0">
                          <a:ln>
                            <a:noFill/>
                          </a:ln>
                          <a:solidFill>
                            <a:srgbClr val="FF0000"/>
                          </a:solidFill>
                          <a:effectLst/>
                          <a:latin typeface="Calibri" pitchFamily="34" charset="0"/>
                          <a:ea typeface="MS PGothic" pitchFamily="34" charset="-128"/>
                          <a:cs typeface="Arial" pitchFamily="34" charset="0"/>
                        </a:defRPr>
                      </a:pPr>
                      <a:r>
                        <a:rPr kumimoji="0" lang="en-US" sz="800" b="1" i="0" u="none" strike="noStrike" kern="1200" cap="none" normalizeH="0" baseline="0" dirty="0" smtClean="0">
                          <a:ln>
                            <a:noFill/>
                          </a:ln>
                          <a:solidFill>
                            <a:schemeClr val="bg1"/>
                          </a:solidFill>
                          <a:effectLst/>
                          <a:latin typeface="Calibri" pitchFamily="34" charset="0"/>
                          <a:ea typeface="MS PGothic" pitchFamily="34" charset="-128"/>
                          <a:cs typeface="Arial" pitchFamily="34" charset="0"/>
                        </a:rPr>
                        <a:t>(10Y)</a:t>
                      </a:r>
                    </a:p>
                  </a:txBody>
                  <a:tcPr marL="36813" marR="36813" marT="0" marB="0" anchor="ctr" horzOverflow="overflow">
                    <a:lnL w="12700" cap="flat" cmpd="sng" algn="ctr">
                      <a:noFill/>
                      <a:prstDash val="dash"/>
                      <a:round/>
                      <a:headEnd type="none" w="med" len="med"/>
                      <a:tailEnd type="none" w="med" len="med"/>
                    </a:lnL>
                    <a:lnR w="12700" cap="flat" cmpd="sng" algn="ctr">
                      <a:noFill/>
                      <a:prstDash val="dash"/>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892035"/>
                    </a:solidFill>
                  </a:tcPr>
                </a:tc>
              </a:tr>
              <a:tr h="894478">
                <a:tc>
                  <a:txBody>
                    <a:bodyPr/>
                    <a:lstStyle/>
                    <a:p>
                      <a:pPr marL="142875" marR="0" lvl="0" indent="-142875" algn="l" defTabSz="914400" rtl="0" eaLnBrk="1" fontAlgn="base" latinLnBrk="0" hangingPunct="1">
                        <a:lnSpc>
                          <a:spcPct val="100000"/>
                        </a:lnSpc>
                        <a:spcBef>
                          <a:spcPct val="0"/>
                        </a:spcBef>
                        <a:spcAft>
                          <a:spcPct val="0"/>
                        </a:spcAft>
                        <a:buClr>
                          <a:srgbClr val="D23500"/>
                        </a:buClr>
                        <a:buSzTx/>
                        <a:buFont typeface="Wingdings" pitchFamily="2" charset="2"/>
                        <a:buNone/>
                        <a:tabLst>
                          <a:tab pos="914400" algn="l"/>
                        </a:tabLst>
                      </a:pPr>
                      <a:endParaRPr kumimoji="0" lang="en-US" sz="1100" b="0" i="0" u="none" strike="noStrike" cap="none" normalizeH="0" baseline="0" dirty="0" smtClean="0">
                        <a:ln>
                          <a:noFill/>
                        </a:ln>
                        <a:solidFill>
                          <a:srgbClr val="000000"/>
                        </a:solidFill>
                        <a:effectLst/>
                        <a:latin typeface="Calibri" pitchFamily="34" charset="0"/>
                        <a:ea typeface="MS PGothic" pitchFamily="34" charset="-128"/>
                        <a:cs typeface="Arial" pitchFamily="34" charset="0"/>
                        <a:sym typeface="Lucida Grande" charset="0"/>
                      </a:endParaRPr>
                    </a:p>
                  </a:txBody>
                  <a:tcPr marL="34429" marR="8746" marT="21113" marB="21113" anchor="ctr" horzOverflow="overflow">
                    <a:lnL w="12700" cap="flat" cmpd="sng" algn="ctr">
                      <a:noFill/>
                      <a:prstDash val="dash"/>
                      <a:round/>
                      <a:headEnd type="none" w="med" len="med"/>
                      <a:tailEnd type="none" w="med" len="med"/>
                    </a:lnL>
                    <a:lnR w="12700" cap="flat" cmpd="sng" algn="ctr">
                      <a:noFill/>
                      <a:prstDash val="dash"/>
                      <a:round/>
                      <a:headEnd type="none" w="med" len="med"/>
                      <a:tailEnd type="none" w="med" len="med"/>
                    </a:lnR>
                    <a:lnT w="28575" cap="flat" cmpd="sng" algn="ctr">
                      <a:noFill/>
                      <a:prstDash val="solid"/>
                      <a:round/>
                      <a:headEnd type="none" w="med" len="med"/>
                      <a:tailEnd type="none" w="med" len="med"/>
                    </a:lnT>
                    <a:lnB w="12700" cap="flat" cmpd="sng" algn="ctr">
                      <a:solidFill>
                        <a:srgbClr val="6E6E6E"/>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16" name="Chart 15"/>
          <p:cNvGraphicFramePr/>
          <p:nvPr>
            <p:extLst>
              <p:ext uri="{D42A27DB-BD31-4B8C-83A1-F6EECF244321}">
                <p14:modId xmlns:p14="http://schemas.microsoft.com/office/powerpoint/2010/main" xmlns="" val="3920313422"/>
              </p:ext>
            </p:extLst>
          </p:nvPr>
        </p:nvGraphicFramePr>
        <p:xfrm>
          <a:off x="-159739" y="5301208"/>
          <a:ext cx="1960342" cy="9753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p:nvPr>
            <p:extLst>
              <p:ext uri="{D42A27DB-BD31-4B8C-83A1-F6EECF244321}">
                <p14:modId xmlns:p14="http://schemas.microsoft.com/office/powerpoint/2010/main" xmlns="" val="2906792203"/>
              </p:ext>
            </p:extLst>
          </p:nvPr>
        </p:nvGraphicFramePr>
        <p:xfrm>
          <a:off x="1655170" y="4005064"/>
          <a:ext cx="1440160" cy="99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Chart 17"/>
          <p:cNvGraphicFramePr/>
          <p:nvPr>
            <p:extLst>
              <p:ext uri="{D42A27DB-BD31-4B8C-83A1-F6EECF244321}">
                <p14:modId xmlns:p14="http://schemas.microsoft.com/office/powerpoint/2010/main" xmlns="" val="2750159476"/>
              </p:ext>
            </p:extLst>
          </p:nvPr>
        </p:nvGraphicFramePr>
        <p:xfrm>
          <a:off x="1655168" y="5301208"/>
          <a:ext cx="1512168" cy="990600"/>
        </p:xfrm>
        <a:graphic>
          <a:graphicData uri="http://schemas.openxmlformats.org/drawingml/2006/chart">
            <c:chart xmlns:c="http://schemas.openxmlformats.org/drawingml/2006/chart" xmlns:r="http://schemas.openxmlformats.org/officeDocument/2006/relationships" r:id="rId6"/>
          </a:graphicData>
        </a:graphic>
      </p:graphicFrame>
      <p:sp>
        <p:nvSpPr>
          <p:cNvPr id="19" name="TextBox 18"/>
          <p:cNvSpPr txBox="1"/>
          <p:nvPr/>
        </p:nvSpPr>
        <p:spPr>
          <a:xfrm>
            <a:off x="1" y="6641275"/>
            <a:ext cx="9144000" cy="415498"/>
          </a:xfrm>
          <a:prstGeom prst="rect">
            <a:avLst/>
          </a:prstGeom>
          <a:noFill/>
        </p:spPr>
        <p:txBody>
          <a:bodyPr wrap="square" rtlCol="0">
            <a:spAutoFit/>
          </a:bodyPr>
          <a:lstStyle/>
          <a:p>
            <a:pPr algn="ctr" fontAlgn="base">
              <a:spcBef>
                <a:spcPct val="0"/>
              </a:spcBef>
              <a:spcAft>
                <a:spcPct val="0"/>
              </a:spcAft>
            </a:pPr>
            <a:r>
              <a:rPr lang="en-US" sz="1050" b="0" i="1" dirty="0">
                <a:solidFill>
                  <a:schemeClr val="bg1"/>
                </a:solidFill>
                <a:latin typeface="+mj-lt"/>
                <a:cs typeface="Arial" pitchFamily="34" charset="0"/>
              </a:rPr>
              <a:t>Strictly Private &amp; Confidential </a:t>
            </a:r>
            <a:endParaRPr lang="en-US" sz="1050" b="0" dirty="0">
              <a:solidFill>
                <a:schemeClr val="bg1"/>
              </a:solidFill>
              <a:latin typeface="+mj-lt"/>
              <a:cs typeface="Arial" pitchFamily="34" charset="0"/>
            </a:endParaRPr>
          </a:p>
          <a:p>
            <a:pPr algn="ctr" fontAlgn="base">
              <a:spcBef>
                <a:spcPct val="0"/>
              </a:spcBef>
              <a:spcAft>
                <a:spcPct val="0"/>
              </a:spcAft>
            </a:pPr>
            <a:endParaRPr lang="en-US" sz="1050" b="0" dirty="0">
              <a:solidFill>
                <a:srgbClr val="00B0F0"/>
              </a:solidFill>
              <a:latin typeface="+mj-lt"/>
              <a:cs typeface="Arial" pitchFamily="34" charset="0"/>
            </a:endParaRPr>
          </a:p>
        </p:txBody>
      </p:sp>
    </p:spTree>
    <p:extLst>
      <p:ext uri="{BB962C8B-B14F-4D97-AF65-F5344CB8AC3E}">
        <p14:creationId xmlns:p14="http://schemas.microsoft.com/office/powerpoint/2010/main" xmlns="" val="1926214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892420" y="1873988"/>
            <a:ext cx="6127852" cy="1467884"/>
          </a:xfrm>
        </p:spPr>
        <p:txBody>
          <a:bodyPr/>
          <a:lstStyle/>
          <a:p>
            <a:r>
              <a:rPr lang="en-US" dirty="0" smtClean="0"/>
              <a:t>Case Study 2: Quantum Solar Park</a:t>
            </a:r>
            <a:endParaRPr lang="en-MY"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 Placeholder 2"/>
          <p:cNvSpPr txBox="1">
            <a:spLocks/>
          </p:cNvSpPr>
          <p:nvPr/>
        </p:nvSpPr>
        <p:spPr bwMode="auto">
          <a:xfrm>
            <a:off x="252536" y="288912"/>
            <a:ext cx="8423920" cy="638175"/>
          </a:xfrm>
          <a:prstGeom prst="rect">
            <a:avLst/>
          </a:prstGeom>
          <a:noFill/>
          <a:ln w="9525">
            <a:noFill/>
            <a:miter lim="800000"/>
            <a:headEnd/>
            <a:tailEnd/>
          </a:ln>
        </p:spPr>
        <p:txBody>
          <a:bodyPr lIns="43173" tIns="43173" rIns="43173" bIns="43173" anchor="ctr"/>
          <a:lstStyle/>
          <a:p>
            <a:pPr defTabSz="912813" eaLnBrk="0" fontAlgn="base" hangingPunct="0">
              <a:lnSpc>
                <a:spcPct val="90000"/>
              </a:lnSpc>
              <a:spcBef>
                <a:spcPct val="0"/>
              </a:spcBef>
              <a:spcAft>
                <a:spcPts val="600"/>
              </a:spcAft>
            </a:pPr>
            <a:r>
              <a:rPr lang="en-GB" sz="2800" b="1" dirty="0" smtClean="0">
                <a:solidFill>
                  <a:srgbClr val="A40000"/>
                </a:solidFill>
                <a:ea typeface="ＭＳ Ｐゴシック" pitchFamily="34" charset="-128"/>
                <a:cs typeface="Arial" pitchFamily="34" charset="0"/>
                <a:sym typeface="Lucida Grande" charset="0"/>
              </a:rPr>
              <a:t>World’s </a:t>
            </a:r>
            <a:r>
              <a:rPr lang="en-GB" sz="2800" b="1" dirty="0" smtClean="0">
                <a:solidFill>
                  <a:srgbClr val="A40000"/>
                </a:solidFill>
                <a:ea typeface="ＭＳ Ｐゴシック" pitchFamily="34" charset="-128"/>
                <a:cs typeface="Arial" pitchFamily="34" charset="0"/>
                <a:sym typeface="Lucida Grande" charset="0"/>
              </a:rPr>
              <a:t>Largest </a:t>
            </a:r>
            <a:r>
              <a:rPr lang="en-GB" sz="2800" b="1" dirty="0">
                <a:solidFill>
                  <a:srgbClr val="A40000"/>
                </a:solidFill>
                <a:ea typeface="ＭＳ Ｐゴシック" pitchFamily="34" charset="-128"/>
                <a:cs typeface="Arial" pitchFamily="34" charset="0"/>
                <a:sym typeface="Lucida Grande" charset="0"/>
              </a:rPr>
              <a:t>Green SRI </a:t>
            </a:r>
            <a:r>
              <a:rPr lang="en-GB" sz="2800" b="1" dirty="0" err="1">
                <a:solidFill>
                  <a:srgbClr val="A40000"/>
                </a:solidFill>
                <a:ea typeface="ＭＳ Ｐゴシック" pitchFamily="34" charset="-128"/>
                <a:cs typeface="Arial" pitchFamily="34" charset="0"/>
                <a:sym typeface="Lucida Grande" charset="0"/>
              </a:rPr>
              <a:t>Sukuk</a:t>
            </a:r>
            <a:r>
              <a:rPr lang="en-GB" sz="2800" b="1" dirty="0">
                <a:solidFill>
                  <a:srgbClr val="A40000"/>
                </a:solidFill>
                <a:ea typeface="ＭＳ Ｐゴシック" pitchFamily="34" charset="-128"/>
                <a:cs typeface="Arial" pitchFamily="34" charset="0"/>
                <a:sym typeface="Lucida Grande" charset="0"/>
              </a:rPr>
              <a:t> </a:t>
            </a:r>
            <a:r>
              <a:rPr lang="en-GB" sz="2800" b="1" dirty="0" smtClean="0">
                <a:solidFill>
                  <a:srgbClr val="A40000"/>
                </a:solidFill>
                <a:ea typeface="ＭＳ Ｐゴシック" pitchFamily="34" charset="-128"/>
                <a:cs typeface="Arial" pitchFamily="34" charset="0"/>
                <a:sym typeface="Lucida Grande" charset="0"/>
              </a:rPr>
              <a:t>Issuance</a:t>
            </a:r>
          </a:p>
          <a:p>
            <a:pPr defTabSz="912813" eaLnBrk="0" fontAlgn="base" hangingPunct="0">
              <a:lnSpc>
                <a:spcPct val="90000"/>
              </a:lnSpc>
              <a:spcBef>
                <a:spcPct val="0"/>
              </a:spcBef>
              <a:spcAft>
                <a:spcPts val="600"/>
              </a:spcAft>
            </a:pPr>
            <a:r>
              <a:rPr lang="en-MY" altLang="zh-CN" sz="2000" b="1" dirty="0" smtClean="0">
                <a:solidFill>
                  <a:srgbClr val="DC241F"/>
                </a:solidFill>
                <a:ea typeface="MS PGothic" pitchFamily="34" charset="-128"/>
              </a:rPr>
              <a:t>CIMB </a:t>
            </a:r>
            <a:r>
              <a:rPr lang="en-MY" altLang="zh-CN" sz="2000" b="1" dirty="0" smtClean="0">
                <a:solidFill>
                  <a:srgbClr val="DC241F"/>
                </a:solidFill>
                <a:ea typeface="MS PGothic" pitchFamily="34" charset="-128"/>
              </a:rPr>
              <a:t>Played a Leading Role</a:t>
            </a:r>
            <a:endParaRPr lang="en-MY" sz="2000" b="1" dirty="0" smtClean="0">
              <a:solidFill>
                <a:srgbClr val="A40000"/>
              </a:solidFill>
              <a:cs typeface="Arial" pitchFamily="34" charset="0"/>
            </a:endParaRPr>
          </a:p>
        </p:txBody>
      </p:sp>
      <p:cxnSp>
        <p:nvCxnSpPr>
          <p:cNvPr id="66" name="Straight Connector 65"/>
          <p:cNvCxnSpPr/>
          <p:nvPr/>
        </p:nvCxnSpPr>
        <p:spPr>
          <a:xfrm>
            <a:off x="289559" y="1028042"/>
            <a:ext cx="8314889"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3510" y="1100050"/>
            <a:ext cx="8577912" cy="461665"/>
          </a:xfrm>
          <a:prstGeom prst="rect">
            <a:avLst/>
          </a:prstGeom>
          <a:noFill/>
        </p:spPr>
        <p:txBody>
          <a:bodyPr wrap="square" rtlCol="0">
            <a:spAutoFit/>
          </a:bodyPr>
          <a:lstStyle/>
          <a:p>
            <a:pPr fontAlgn="base">
              <a:spcBef>
                <a:spcPct val="0"/>
              </a:spcBef>
              <a:spcAft>
                <a:spcPct val="0"/>
              </a:spcAft>
            </a:pPr>
            <a:r>
              <a:rPr lang="en-US" sz="2400" b="1" dirty="0">
                <a:solidFill>
                  <a:srgbClr val="055742"/>
                </a:solidFill>
                <a:ea typeface="ＭＳ Ｐゴシック" pitchFamily="34" charset="-128"/>
                <a:cs typeface="Helvetica" pitchFamily="34" charset="0"/>
              </a:rPr>
              <a:t>Quantum Solar Park (</a:t>
            </a:r>
            <a:r>
              <a:rPr lang="en-US" sz="2400" b="1" dirty="0" err="1">
                <a:solidFill>
                  <a:srgbClr val="055742"/>
                </a:solidFill>
                <a:ea typeface="ＭＳ Ｐゴシック" pitchFamily="34" charset="-128"/>
                <a:cs typeface="Helvetica" pitchFamily="34" charset="0"/>
              </a:rPr>
              <a:t>Semenanjung</a:t>
            </a:r>
            <a:r>
              <a:rPr lang="en-US" sz="2400" b="1" dirty="0">
                <a:solidFill>
                  <a:srgbClr val="055742"/>
                </a:solidFill>
                <a:ea typeface="ＭＳ Ｐゴシック" pitchFamily="34" charset="-128"/>
                <a:cs typeface="Helvetica" pitchFamily="34" charset="0"/>
              </a:rPr>
              <a:t>) </a:t>
            </a:r>
            <a:r>
              <a:rPr lang="en-US" sz="2400" b="1" dirty="0" err="1">
                <a:solidFill>
                  <a:srgbClr val="055742"/>
                </a:solidFill>
                <a:ea typeface="ＭＳ Ｐゴシック" pitchFamily="34" charset="-128"/>
                <a:cs typeface="Helvetica" pitchFamily="34" charset="0"/>
              </a:rPr>
              <a:t>Sdn</a:t>
            </a:r>
            <a:r>
              <a:rPr lang="en-US" sz="2400" b="1" dirty="0">
                <a:solidFill>
                  <a:srgbClr val="055742"/>
                </a:solidFill>
                <a:ea typeface="ＭＳ Ｐゴシック" pitchFamily="34" charset="-128"/>
                <a:cs typeface="Helvetica" pitchFamily="34" charset="0"/>
              </a:rPr>
              <a:t> </a:t>
            </a:r>
            <a:r>
              <a:rPr lang="en-US" sz="2400" b="1" dirty="0" err="1">
                <a:solidFill>
                  <a:srgbClr val="055742"/>
                </a:solidFill>
                <a:ea typeface="ＭＳ Ｐゴシック" pitchFamily="34" charset="-128"/>
                <a:cs typeface="Helvetica" pitchFamily="34" charset="0"/>
              </a:rPr>
              <a:t>Bhd</a:t>
            </a:r>
            <a:endParaRPr lang="en-US" sz="2400" b="1" dirty="0">
              <a:solidFill>
                <a:srgbClr val="055742"/>
              </a:solidFill>
              <a:ea typeface="ＭＳ Ｐゴシック" pitchFamily="34" charset="-128"/>
              <a:cs typeface="Helvetica" pitchFamily="34" charset="0"/>
            </a:endParaRPr>
          </a:p>
        </p:txBody>
      </p:sp>
      <p:sp>
        <p:nvSpPr>
          <p:cNvPr id="28" name="TextBox 27"/>
          <p:cNvSpPr txBox="1"/>
          <p:nvPr/>
        </p:nvSpPr>
        <p:spPr>
          <a:xfrm>
            <a:off x="244614" y="1465039"/>
            <a:ext cx="7870071" cy="307777"/>
          </a:xfrm>
          <a:prstGeom prst="rect">
            <a:avLst/>
          </a:prstGeom>
          <a:noFill/>
        </p:spPr>
        <p:txBody>
          <a:bodyPr wrap="square" rtlCol="0">
            <a:spAutoFit/>
          </a:bodyPr>
          <a:lstStyle/>
          <a:p>
            <a:pPr fontAlgn="base">
              <a:spcBef>
                <a:spcPct val="0"/>
              </a:spcBef>
              <a:spcAft>
                <a:spcPct val="0"/>
              </a:spcAft>
            </a:pPr>
            <a:r>
              <a:rPr lang="en-US" sz="1400" b="1" dirty="0">
                <a:solidFill>
                  <a:srgbClr val="892034"/>
                </a:solidFill>
                <a:ea typeface="ＭＳ Ｐゴシック" pitchFamily="34" charset="-128"/>
                <a:cs typeface="Arial" charset="0"/>
              </a:rPr>
              <a:t>RM1.0 billion Green Sustainable and Responsible Investment </a:t>
            </a:r>
            <a:r>
              <a:rPr lang="en-US" sz="1400" b="1" dirty="0" err="1">
                <a:solidFill>
                  <a:srgbClr val="892034"/>
                </a:solidFill>
                <a:ea typeface="ＭＳ Ｐゴシック" pitchFamily="34" charset="-128"/>
                <a:cs typeface="Arial" charset="0"/>
              </a:rPr>
              <a:t>Sukuk</a:t>
            </a:r>
            <a:endParaRPr lang="en-US" sz="1400" b="1" dirty="0">
              <a:solidFill>
                <a:srgbClr val="892034"/>
              </a:solidFill>
              <a:ea typeface="ＭＳ Ｐゴシック" pitchFamily="34" charset="-128"/>
              <a:cs typeface="Arial" charset="0"/>
            </a:endParaRPr>
          </a:p>
        </p:txBody>
      </p:sp>
      <p:graphicFrame>
        <p:nvGraphicFramePr>
          <p:cNvPr id="31" name="Table 30"/>
          <p:cNvGraphicFramePr>
            <a:graphicFrameLocks noGrp="1"/>
          </p:cNvGraphicFramePr>
          <p:nvPr>
            <p:extLst>
              <p:ext uri="{D42A27DB-BD31-4B8C-83A1-F6EECF244321}">
                <p14:modId xmlns:p14="http://schemas.microsoft.com/office/powerpoint/2010/main" xmlns="" val="2592151023"/>
              </p:ext>
            </p:extLst>
          </p:nvPr>
        </p:nvGraphicFramePr>
        <p:xfrm>
          <a:off x="251521" y="1869584"/>
          <a:ext cx="8136903" cy="335280"/>
        </p:xfrm>
        <a:graphic>
          <a:graphicData uri="http://schemas.openxmlformats.org/drawingml/2006/table">
            <a:tbl>
              <a:tblPr firstRow="1" bandRow="1">
                <a:tableStyleId>{5C22544A-7EE6-4342-B048-85BDC9FD1C3A}</a:tableStyleId>
              </a:tblPr>
              <a:tblGrid>
                <a:gridCol w="8136903"/>
              </a:tblGrid>
              <a:tr h="182880">
                <a:tc>
                  <a:txBody>
                    <a:bodyPr/>
                    <a:lstStyle/>
                    <a:p>
                      <a:r>
                        <a:rPr lang="en-US" sz="1600" dirty="0" smtClean="0"/>
                        <a:t>Deal</a:t>
                      </a:r>
                      <a:r>
                        <a:rPr lang="en-US" sz="1600" baseline="0" dirty="0" smtClean="0"/>
                        <a:t> Summary</a:t>
                      </a:r>
                      <a:endParaRPr lang="en-US" sz="1600" dirty="0"/>
                    </a:p>
                  </a:txBody>
                  <a:tcPr marL="84406" marR="84406">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xmlns="" val="1468541007"/>
              </p:ext>
            </p:extLst>
          </p:nvPr>
        </p:nvGraphicFramePr>
        <p:xfrm>
          <a:off x="286969" y="2204864"/>
          <a:ext cx="8029447" cy="2664299"/>
        </p:xfrm>
        <a:graphic>
          <a:graphicData uri="http://schemas.openxmlformats.org/drawingml/2006/table">
            <a:tbl>
              <a:tblPr firstRow="1" bandRow="1">
                <a:tableStyleId>{2D5ABB26-0587-4C30-8999-92F81FD0307C}</a:tableStyleId>
              </a:tblPr>
              <a:tblGrid>
                <a:gridCol w="1925087"/>
                <a:gridCol w="6104360"/>
              </a:tblGrid>
              <a:tr h="266430">
                <a:tc>
                  <a:txBody>
                    <a:bodyPr/>
                    <a:lstStyle/>
                    <a:p>
                      <a:pPr marL="0" indent="180975"/>
                      <a:r>
                        <a:rPr lang="en-US" sz="1400" b="1" dirty="0" smtClean="0"/>
                        <a:t>Issuer</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indent="180975" algn="l" defTabSz="914400" rtl="0" eaLnBrk="1" fontAlgn="auto" latinLnBrk="0" hangingPunct="1">
                        <a:lnSpc>
                          <a:spcPct val="100000"/>
                        </a:lnSpc>
                        <a:spcBef>
                          <a:spcPts val="0"/>
                        </a:spcBef>
                        <a:spcAft>
                          <a:spcPts val="0"/>
                        </a:spcAft>
                        <a:buClrTx/>
                        <a:buSzTx/>
                        <a:buFontTx/>
                        <a:buNone/>
                        <a:tabLst/>
                        <a:defRPr/>
                      </a:pPr>
                      <a:r>
                        <a:rPr lang="en-GB" sz="1400" baseline="0" dirty="0" smtClean="0">
                          <a:solidFill>
                            <a:schemeClr val="tx1"/>
                          </a:solidFill>
                          <a:latin typeface="+mn-lt"/>
                          <a:ea typeface="ＭＳ Ｐゴシック"/>
                        </a:rPr>
                        <a:t>Quantum Solar Park (</a:t>
                      </a:r>
                      <a:r>
                        <a:rPr lang="en-GB" sz="1400" baseline="0" dirty="0" err="1" smtClean="0">
                          <a:solidFill>
                            <a:schemeClr val="tx1"/>
                          </a:solidFill>
                          <a:latin typeface="+mn-lt"/>
                          <a:ea typeface="ＭＳ Ｐゴシック"/>
                        </a:rPr>
                        <a:t>Semenanjung</a:t>
                      </a:r>
                      <a:r>
                        <a:rPr lang="en-GB" sz="1400" baseline="0" dirty="0" smtClean="0">
                          <a:solidFill>
                            <a:schemeClr val="tx1"/>
                          </a:solidFill>
                          <a:latin typeface="+mn-lt"/>
                          <a:ea typeface="ＭＳ Ｐゴシック"/>
                        </a:rPr>
                        <a:t>) </a:t>
                      </a:r>
                      <a:r>
                        <a:rPr lang="en-GB" sz="1400" baseline="0" dirty="0" err="1" smtClean="0">
                          <a:solidFill>
                            <a:schemeClr val="tx1"/>
                          </a:solidFill>
                          <a:latin typeface="+mn-lt"/>
                          <a:ea typeface="ＭＳ Ｐゴシック"/>
                        </a:rPr>
                        <a:t>Sdn</a:t>
                      </a:r>
                      <a:r>
                        <a:rPr lang="en-GB" sz="1400" baseline="0" dirty="0" smtClean="0">
                          <a:solidFill>
                            <a:schemeClr val="tx1"/>
                          </a:solidFill>
                          <a:latin typeface="+mn-lt"/>
                          <a:ea typeface="ＭＳ Ｐゴシック"/>
                        </a:rPr>
                        <a:t> </a:t>
                      </a:r>
                      <a:r>
                        <a:rPr lang="en-GB" sz="1400" baseline="0" dirty="0" err="1" smtClean="0">
                          <a:solidFill>
                            <a:schemeClr val="tx1"/>
                          </a:solidFill>
                          <a:latin typeface="+mn-lt"/>
                          <a:ea typeface="ＭＳ Ｐゴシック"/>
                        </a:rPr>
                        <a:t>Bhd</a:t>
                      </a:r>
                      <a:r>
                        <a:rPr lang="en-GB" sz="1400" baseline="0" dirty="0" smtClean="0">
                          <a:solidFill>
                            <a:schemeClr val="tx1"/>
                          </a:solidFill>
                          <a:latin typeface="+mn-lt"/>
                          <a:ea typeface="ＭＳ Ｐゴシック"/>
                        </a:rPr>
                        <a:t> (“</a:t>
                      </a:r>
                      <a:r>
                        <a:rPr lang="en-GB" sz="1400" b="1" baseline="0" dirty="0" smtClean="0">
                          <a:solidFill>
                            <a:schemeClr val="tx1"/>
                          </a:solidFill>
                          <a:latin typeface="+mn-lt"/>
                          <a:ea typeface="ＭＳ Ｐゴシック"/>
                        </a:rPr>
                        <a:t>QSP </a:t>
                      </a:r>
                      <a:r>
                        <a:rPr lang="en-GB" sz="1400" b="1" baseline="0" dirty="0" err="1" smtClean="0">
                          <a:solidFill>
                            <a:schemeClr val="tx1"/>
                          </a:solidFill>
                          <a:latin typeface="+mn-lt"/>
                          <a:ea typeface="ＭＳ Ｐゴシック"/>
                        </a:rPr>
                        <a:t>Semenanjung</a:t>
                      </a:r>
                      <a:r>
                        <a:rPr lang="en-GB" sz="1400" baseline="0" dirty="0" smtClean="0">
                          <a:solidFill>
                            <a:schemeClr val="tx1"/>
                          </a:solidFill>
                          <a:latin typeface="+mn-lt"/>
                          <a:ea typeface="ＭＳ Ｐゴシック"/>
                        </a:rPr>
                        <a:t>”)</a:t>
                      </a:r>
                      <a:endParaRPr lang="en-US" sz="1400" dirty="0">
                        <a:solidFill>
                          <a:schemeClr val="tx1"/>
                        </a:solidFill>
                        <a:latin typeface="+mn-lt"/>
                      </a:endParaRP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66430">
                <a:tc>
                  <a:txBody>
                    <a:bodyPr/>
                    <a:lstStyle/>
                    <a:p>
                      <a:pPr marL="0" indent="180975"/>
                      <a:r>
                        <a:rPr lang="en-US" sz="1400" b="1" dirty="0" smtClean="0"/>
                        <a:t>CIMB’s Role</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indent="180975"/>
                      <a:r>
                        <a:rPr lang="en-US" sz="1400" dirty="0" smtClean="0"/>
                        <a:t>Sole Principal Adviser, Lead Arranger</a:t>
                      </a:r>
                      <a:r>
                        <a:rPr lang="en-US" sz="1400" baseline="0" dirty="0" smtClean="0"/>
                        <a:t>, Lead Manager and Financial Advisor</a:t>
                      </a:r>
                      <a:endParaRPr lang="en-US" sz="1400"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66430">
                <a:tc>
                  <a:txBody>
                    <a:bodyPr/>
                    <a:lstStyle/>
                    <a:p>
                      <a:pPr marL="0" indent="180975"/>
                      <a:r>
                        <a:rPr lang="en-US" sz="1400" b="1" dirty="0" smtClean="0"/>
                        <a:t>Rating</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just" defTabSz="914400" rtl="0" eaLnBrk="0" fontAlgn="b" latinLnBrk="0" hangingPunct="0">
                        <a:lnSpc>
                          <a:spcPct val="100000"/>
                        </a:lnSpc>
                        <a:spcBef>
                          <a:spcPts val="0"/>
                        </a:spcBef>
                        <a:spcAft>
                          <a:spcPts val="0"/>
                        </a:spcAft>
                        <a:buClrTx/>
                        <a:buSzTx/>
                        <a:buFontTx/>
                        <a:buNone/>
                        <a:tabLst>
                          <a:tab pos="1077913" algn="l"/>
                        </a:tabLst>
                        <a:defRPr/>
                      </a:pPr>
                      <a:r>
                        <a:rPr kumimoji="0" lang="en-US" sz="1400" b="0" i="0" u="none" strike="noStrike" cap="none" normalizeH="0" baseline="0" dirty="0" smtClean="0">
                          <a:ln>
                            <a:noFill/>
                          </a:ln>
                          <a:solidFill>
                            <a:schemeClr val="tx1"/>
                          </a:solidFill>
                          <a:effectLst/>
                          <a:latin typeface="+mn-lt"/>
                          <a:ea typeface="MS PGothic"/>
                          <a:cs typeface="MS PGothic"/>
                        </a:rPr>
                        <a:t>AA- </a:t>
                      </a:r>
                      <a:r>
                        <a:rPr kumimoji="0" lang="en-US" sz="1400" b="0" i="0" u="none" strike="noStrike" kern="1200" cap="none" normalizeH="0" baseline="0" dirty="0" smtClean="0">
                          <a:ln>
                            <a:noFill/>
                          </a:ln>
                          <a:solidFill>
                            <a:schemeClr val="tx1"/>
                          </a:solidFill>
                          <a:effectLst/>
                          <a:latin typeface="+mn-lt"/>
                          <a:ea typeface="MS PGothic"/>
                          <a:cs typeface="MS PGothic"/>
                        </a:rPr>
                        <a:t>by Malaysian Rating Corporation Berhad (“</a:t>
                      </a:r>
                      <a:r>
                        <a:rPr kumimoji="0" lang="en-US" sz="1400" b="1" i="0" u="none" strike="noStrike" kern="1200" cap="none" normalizeH="0" baseline="0" dirty="0" smtClean="0">
                          <a:ln>
                            <a:noFill/>
                          </a:ln>
                          <a:solidFill>
                            <a:schemeClr val="tx1"/>
                          </a:solidFill>
                          <a:effectLst/>
                          <a:latin typeface="+mn-lt"/>
                          <a:ea typeface="MS PGothic"/>
                          <a:cs typeface="MS PGothic"/>
                        </a:rPr>
                        <a:t>MARC</a:t>
                      </a:r>
                      <a:r>
                        <a:rPr kumimoji="0" lang="en-US" sz="1400" b="0" i="0" u="none" strike="noStrike" kern="1200" cap="none" normalizeH="0" baseline="0" dirty="0" smtClean="0">
                          <a:ln>
                            <a:noFill/>
                          </a:ln>
                          <a:solidFill>
                            <a:schemeClr val="tx1"/>
                          </a:solidFill>
                          <a:effectLst/>
                          <a:latin typeface="+mn-lt"/>
                          <a:ea typeface="MS PGothic"/>
                          <a:cs typeface="MS PGothic"/>
                        </a:rPr>
                        <a:t>”)</a:t>
                      </a:r>
                      <a:endParaRPr kumimoji="0" lang="en-US" sz="1400" b="0" i="0" u="none" strike="noStrike" cap="none" normalizeH="0" baseline="0" dirty="0" smtClean="0">
                        <a:ln>
                          <a:noFill/>
                        </a:ln>
                        <a:solidFill>
                          <a:schemeClr val="tx1"/>
                        </a:solidFill>
                        <a:effectLst/>
                        <a:latin typeface="+mn-lt"/>
                        <a:ea typeface="MS PGothic"/>
                        <a:cs typeface="MS PGothic"/>
                      </a:endParaRP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532859">
                <a:tc>
                  <a:txBody>
                    <a:bodyPr/>
                    <a:lstStyle/>
                    <a:p>
                      <a:pPr marL="0" indent="180975"/>
                      <a:r>
                        <a:rPr lang="en-US" sz="1400" b="1" dirty="0" smtClean="0"/>
                        <a:t>Facility</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180975" marR="0" lvl="0" indent="0" algn="just" defTabSz="914400" rtl="0" eaLnBrk="0" fontAlgn="b" latinLnBrk="0" hangingPunct="0">
                        <a:lnSpc>
                          <a:spcPct val="100000"/>
                        </a:lnSpc>
                        <a:spcBef>
                          <a:spcPts val="0"/>
                        </a:spcBef>
                        <a:spcAft>
                          <a:spcPts val="0"/>
                        </a:spcAft>
                        <a:buClrTx/>
                        <a:buSzTx/>
                        <a:buFont typeface="+mj-lt"/>
                        <a:buNone/>
                        <a:tabLst>
                          <a:tab pos="0" algn="l"/>
                        </a:tabLst>
                        <a:defRPr/>
                      </a:pPr>
                      <a:r>
                        <a:rPr kumimoji="0" lang="en-US" sz="1400" b="0" i="0" u="none" strike="noStrike" cap="none" normalizeH="0" baseline="0" dirty="0" smtClean="0">
                          <a:ln>
                            <a:noFill/>
                          </a:ln>
                          <a:solidFill>
                            <a:schemeClr val="tx1"/>
                          </a:solidFill>
                          <a:effectLst/>
                          <a:latin typeface="+mn-lt"/>
                          <a:ea typeface="MS PGothic"/>
                          <a:cs typeface="MS PGothic"/>
                        </a:rPr>
                        <a:t>Islamic medium term notes issuance of up to RM1.0 billion in nominal value (“</a:t>
                      </a:r>
                      <a:r>
                        <a:rPr kumimoji="0" lang="en-US" sz="1400" b="1" i="0" u="none" strike="noStrike" cap="none" normalizeH="0" baseline="0" dirty="0" smtClean="0">
                          <a:ln>
                            <a:noFill/>
                          </a:ln>
                          <a:solidFill>
                            <a:schemeClr val="tx1"/>
                          </a:solidFill>
                          <a:effectLst/>
                          <a:latin typeface="+mn-lt"/>
                          <a:ea typeface="MS PGothic"/>
                          <a:cs typeface="MS PGothic"/>
                        </a:rPr>
                        <a:t>Green SRI </a:t>
                      </a:r>
                      <a:r>
                        <a:rPr kumimoji="0" lang="en-US" sz="1400" b="1" i="0" u="none" strike="noStrike" cap="none" normalizeH="0" baseline="0" dirty="0" err="1" smtClean="0">
                          <a:ln>
                            <a:noFill/>
                          </a:ln>
                          <a:solidFill>
                            <a:schemeClr val="tx1"/>
                          </a:solidFill>
                          <a:effectLst/>
                          <a:latin typeface="+mn-lt"/>
                          <a:ea typeface="MS PGothic"/>
                          <a:cs typeface="MS PGothic"/>
                        </a:rPr>
                        <a:t>Sukuk</a:t>
                      </a:r>
                      <a:r>
                        <a:rPr kumimoji="0" lang="en-US" sz="1400" b="0" i="0" u="none" strike="noStrike" cap="none" normalizeH="0" baseline="0" dirty="0" smtClean="0">
                          <a:ln>
                            <a:noFill/>
                          </a:ln>
                          <a:solidFill>
                            <a:schemeClr val="tx1"/>
                          </a:solidFill>
                          <a:effectLst/>
                          <a:latin typeface="+mn-lt"/>
                          <a:ea typeface="MS PGothic"/>
                          <a:cs typeface="MS PGothic"/>
                        </a:rPr>
                        <a:t>”)</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66430">
                <a:tc>
                  <a:txBody>
                    <a:bodyPr/>
                    <a:lstStyle/>
                    <a:p>
                      <a:pPr marL="0" indent="180975"/>
                      <a:r>
                        <a:rPr lang="en-US" sz="1400" b="1" dirty="0" smtClean="0"/>
                        <a:t>Issue Size</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just" defTabSz="914400" rtl="0" eaLnBrk="0" fontAlgn="b" latinLnBrk="0" hangingPunct="0">
                        <a:lnSpc>
                          <a:spcPct val="100000"/>
                        </a:lnSpc>
                        <a:spcBef>
                          <a:spcPts val="0"/>
                        </a:spcBef>
                        <a:spcAft>
                          <a:spcPts val="0"/>
                        </a:spcAft>
                        <a:buClrTx/>
                        <a:buSzTx/>
                        <a:buFont typeface="+mj-lt"/>
                        <a:buNone/>
                        <a:tabLst>
                          <a:tab pos="0" algn="l"/>
                        </a:tabLst>
                        <a:defRPr/>
                      </a:pPr>
                      <a:r>
                        <a:rPr kumimoji="0" lang="en-US" sz="1400" b="0" i="0" u="none" strike="noStrike" cap="none" normalizeH="0" baseline="0" dirty="0" smtClean="0">
                          <a:ln>
                            <a:noFill/>
                          </a:ln>
                          <a:solidFill>
                            <a:schemeClr val="tx1"/>
                          </a:solidFill>
                          <a:effectLst/>
                          <a:latin typeface="+mn-lt"/>
                          <a:ea typeface="MS PGothic"/>
                          <a:cs typeface="MS PGothic"/>
                        </a:rPr>
                        <a:t>RM1.0 billion  (USD236.5 million) </a:t>
                      </a:r>
                      <a:r>
                        <a:rPr kumimoji="0" lang="en-US" sz="1400" b="0" i="0" u="none" strike="noStrike" cap="none" normalizeH="0" baseline="0" dirty="0" err="1" smtClean="0">
                          <a:ln>
                            <a:noFill/>
                          </a:ln>
                          <a:solidFill>
                            <a:schemeClr val="tx1"/>
                          </a:solidFill>
                          <a:effectLst/>
                          <a:latin typeface="+mn-lt"/>
                          <a:ea typeface="MS PGothic"/>
                          <a:cs typeface="MS PGothic"/>
                        </a:rPr>
                        <a:t>Sukuk</a:t>
                      </a:r>
                      <a:r>
                        <a:rPr kumimoji="0" lang="en-US" sz="1400" b="0" i="0" u="none" strike="noStrike" cap="none" normalizeH="0" baseline="0" dirty="0" smtClean="0">
                          <a:ln>
                            <a:noFill/>
                          </a:ln>
                          <a:solidFill>
                            <a:schemeClr val="tx1"/>
                          </a:solidFill>
                          <a:effectLst/>
                          <a:latin typeface="+mn-lt"/>
                          <a:ea typeface="MS PGothic"/>
                          <a:cs typeface="MS PGothic"/>
                        </a:rPr>
                        <a:t> </a:t>
                      </a:r>
                      <a:r>
                        <a:rPr kumimoji="0" lang="en-US" sz="1400" b="0" i="0" u="none" strike="noStrike" cap="none" normalizeH="0" baseline="0" dirty="0" err="1" smtClean="0">
                          <a:ln>
                            <a:noFill/>
                          </a:ln>
                          <a:solidFill>
                            <a:schemeClr val="tx1"/>
                          </a:solidFill>
                          <a:effectLst/>
                          <a:latin typeface="+mn-lt"/>
                          <a:ea typeface="MS PGothic"/>
                          <a:cs typeface="MS PGothic"/>
                        </a:rPr>
                        <a:t>Murabahah</a:t>
                      </a:r>
                      <a:endParaRPr kumimoji="0" lang="en-US" sz="1400" b="0" i="0" u="none" strike="noStrike" cap="none" normalizeH="0" baseline="0" dirty="0" smtClean="0">
                        <a:ln>
                          <a:noFill/>
                        </a:ln>
                        <a:solidFill>
                          <a:schemeClr val="tx1"/>
                        </a:solidFill>
                        <a:effectLst/>
                        <a:latin typeface="+mn-lt"/>
                        <a:ea typeface="MS PGothic"/>
                        <a:cs typeface="MS PGothic"/>
                      </a:endParaRP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66430">
                <a:tc>
                  <a:txBody>
                    <a:bodyPr/>
                    <a:lstStyle/>
                    <a:p>
                      <a:pPr marL="0" marR="0" indent="180975" algn="l" defTabSz="914400" rtl="0" eaLnBrk="1" fontAlgn="auto" latinLnBrk="0" hangingPunct="1">
                        <a:lnSpc>
                          <a:spcPct val="100000"/>
                        </a:lnSpc>
                        <a:spcBef>
                          <a:spcPts val="0"/>
                        </a:spcBef>
                        <a:spcAft>
                          <a:spcPts val="0"/>
                        </a:spcAft>
                        <a:buClrTx/>
                        <a:buSzTx/>
                        <a:buFontTx/>
                        <a:buNone/>
                        <a:tabLst/>
                        <a:defRPr/>
                      </a:pPr>
                      <a:r>
                        <a:rPr lang="en-US" sz="1400" b="1" dirty="0" smtClean="0"/>
                        <a:t>Tenor</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l" defTabSz="914400" rtl="0" eaLnBrk="0" fontAlgn="b" latinLnBrk="0" hangingPunct="0">
                        <a:lnSpc>
                          <a:spcPct val="100000"/>
                        </a:lnSpc>
                        <a:spcBef>
                          <a:spcPct val="0"/>
                        </a:spcBef>
                        <a:spcAft>
                          <a:spcPct val="0"/>
                        </a:spcAft>
                        <a:buClrTx/>
                        <a:buSzTx/>
                        <a:buFontTx/>
                        <a:buNone/>
                        <a:tabLst>
                          <a:tab pos="0" algn="l"/>
                        </a:tabLst>
                        <a:defRPr/>
                      </a:pPr>
                      <a:r>
                        <a:rPr lang="en-GB" sz="1400" dirty="0" smtClean="0">
                          <a:solidFill>
                            <a:schemeClr val="tx1"/>
                          </a:solidFill>
                          <a:latin typeface="+mn-lt"/>
                          <a:ea typeface="ＭＳ Ｐゴシック"/>
                          <a:cs typeface="ＭＳ Ｐゴシック"/>
                        </a:rPr>
                        <a:t>1.5 years</a:t>
                      </a:r>
                      <a:r>
                        <a:rPr lang="en-GB" sz="1400" baseline="0" dirty="0" smtClean="0">
                          <a:solidFill>
                            <a:schemeClr val="tx1"/>
                          </a:solidFill>
                          <a:latin typeface="+mn-lt"/>
                          <a:ea typeface="ＭＳ Ｐゴシック"/>
                          <a:cs typeface="ＭＳ Ｐゴシック"/>
                        </a:rPr>
                        <a:t>  </a:t>
                      </a:r>
                      <a:r>
                        <a:rPr lang="en-GB" sz="1400" dirty="0" smtClean="0">
                          <a:solidFill>
                            <a:schemeClr val="tx1"/>
                          </a:solidFill>
                          <a:latin typeface="+mn-lt"/>
                          <a:ea typeface="ＭＳ Ｐゴシック"/>
                          <a:cs typeface="ＭＳ Ｐゴシック"/>
                        </a:rPr>
                        <a:t>– </a:t>
                      </a:r>
                      <a:r>
                        <a:rPr lang="en-GB" sz="1400" baseline="0" dirty="0" smtClean="0">
                          <a:solidFill>
                            <a:schemeClr val="tx1"/>
                          </a:solidFill>
                          <a:latin typeface="+mn-lt"/>
                          <a:ea typeface="ＭＳ Ｐゴシック"/>
                          <a:cs typeface="ＭＳ Ｐゴシック"/>
                        </a:rPr>
                        <a:t>17.5 years</a:t>
                      </a:r>
                      <a:endParaRPr kumimoji="0" lang="en-GB" sz="1400" b="0" i="0" u="none" strike="noStrike" cap="none" normalizeH="0" baseline="0" dirty="0" smtClean="0">
                        <a:ln>
                          <a:noFill/>
                        </a:ln>
                        <a:solidFill>
                          <a:schemeClr val="tx1"/>
                        </a:solidFill>
                        <a:effectLst/>
                        <a:latin typeface="+mn-lt"/>
                        <a:ea typeface="ＭＳ Ｐゴシック"/>
                        <a:cs typeface="MS PGothic"/>
                      </a:endParaRP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66430">
                <a:tc>
                  <a:txBody>
                    <a:bodyPr/>
                    <a:lstStyle/>
                    <a:p>
                      <a:pPr marL="0" indent="180975"/>
                      <a:r>
                        <a:rPr lang="en-US" sz="1400" b="1" dirty="0" smtClean="0"/>
                        <a:t>Profit Rate</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l" defTabSz="914400" rtl="0" eaLnBrk="0" fontAlgn="b" latinLnBrk="0" hangingPunct="0">
                        <a:lnSpc>
                          <a:spcPct val="100000"/>
                        </a:lnSpc>
                        <a:spcBef>
                          <a:spcPct val="0"/>
                        </a:spcBef>
                        <a:spcAft>
                          <a:spcPct val="0"/>
                        </a:spcAft>
                        <a:buClrTx/>
                        <a:buSzTx/>
                        <a:buFontTx/>
                        <a:buNone/>
                        <a:tabLst>
                          <a:tab pos="0" algn="l"/>
                        </a:tabLst>
                        <a:defRPr/>
                      </a:pPr>
                      <a:r>
                        <a:rPr kumimoji="0" lang="en-GB" sz="1400" b="0" i="0" u="none" strike="noStrike" cap="none" normalizeH="0" baseline="0" dirty="0" smtClean="0">
                          <a:ln>
                            <a:noFill/>
                          </a:ln>
                          <a:solidFill>
                            <a:schemeClr val="tx1"/>
                          </a:solidFill>
                          <a:effectLst/>
                          <a:latin typeface="+mn-lt"/>
                          <a:ea typeface="ＭＳ Ｐゴシック"/>
                          <a:cs typeface="MS PGothic"/>
                        </a:rPr>
                        <a:t>4.81% p.a. - 6.16% p.a.</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66430">
                <a:tc>
                  <a:txBody>
                    <a:bodyPr/>
                    <a:lstStyle/>
                    <a:p>
                      <a:pPr marL="0" indent="180975"/>
                      <a:r>
                        <a:rPr lang="en-US" sz="1400" b="1" dirty="0" smtClean="0"/>
                        <a:t>Issue</a:t>
                      </a:r>
                      <a:r>
                        <a:rPr lang="en-US" sz="1400" b="1" baseline="0" dirty="0" smtClean="0"/>
                        <a:t> Date</a:t>
                      </a:r>
                      <a:endParaRPr lang="en-US" sz="1400" b="1" dirty="0"/>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l" defTabSz="914400" rtl="0" eaLnBrk="0" fontAlgn="b" latinLnBrk="0" hangingPunct="0">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mn-lt"/>
                          <a:ea typeface="MS PGothic"/>
                          <a:cs typeface="MS PGothic"/>
                        </a:rPr>
                        <a:t>6 October 2017</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266430">
                <a:tc>
                  <a:txBody>
                    <a:bodyPr/>
                    <a:lstStyle/>
                    <a:p>
                      <a:pPr marL="0" marR="0" indent="180975" algn="l" defTabSz="914400" rtl="0" eaLnBrk="1" fontAlgn="auto" latinLnBrk="0" hangingPunct="1">
                        <a:lnSpc>
                          <a:spcPct val="100000"/>
                        </a:lnSpc>
                        <a:spcBef>
                          <a:spcPts val="0"/>
                        </a:spcBef>
                        <a:spcAft>
                          <a:spcPts val="0"/>
                        </a:spcAft>
                        <a:buClrTx/>
                        <a:buSzTx/>
                        <a:buFontTx/>
                        <a:buNone/>
                        <a:tabLst/>
                        <a:defRPr/>
                      </a:pPr>
                      <a:r>
                        <a:rPr lang="en-US" sz="1400" b="1" dirty="0" smtClean="0"/>
                        <a:t>Islamic Structure</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lvl="0" indent="180975" algn="l" defTabSz="914400" rtl="0" eaLnBrk="0" fontAlgn="b" latinLnBrk="0" hangingPunct="0">
                        <a:lnSpc>
                          <a:spcPct val="100000"/>
                        </a:lnSpc>
                        <a:spcBef>
                          <a:spcPct val="0"/>
                        </a:spcBef>
                        <a:spcAft>
                          <a:spcPct val="0"/>
                        </a:spcAft>
                        <a:buClrTx/>
                        <a:buSzTx/>
                        <a:buFontTx/>
                        <a:buNone/>
                        <a:tabLst>
                          <a:tab pos="0" algn="l"/>
                        </a:tabLst>
                        <a:defRPr/>
                      </a:pPr>
                      <a:r>
                        <a:rPr kumimoji="0" lang="en-US" sz="1400" b="0" i="0" u="none" strike="noStrike" cap="none" normalizeH="0" baseline="0" dirty="0" err="1" smtClean="0">
                          <a:ln>
                            <a:noFill/>
                          </a:ln>
                          <a:solidFill>
                            <a:schemeClr val="tx1"/>
                          </a:solidFill>
                          <a:effectLst/>
                          <a:latin typeface="+mn-lt"/>
                          <a:ea typeface="MS PGothic"/>
                          <a:cs typeface="MS PGothic"/>
                        </a:rPr>
                        <a:t>Murabahah</a:t>
                      </a:r>
                      <a:r>
                        <a:rPr kumimoji="0" lang="en-US" sz="1400" b="0" i="0" u="none" strike="noStrike" cap="none" normalizeH="0" baseline="0" dirty="0" smtClean="0">
                          <a:ln>
                            <a:noFill/>
                          </a:ln>
                          <a:solidFill>
                            <a:schemeClr val="tx1"/>
                          </a:solidFill>
                          <a:effectLst/>
                          <a:latin typeface="+mn-lt"/>
                          <a:ea typeface="MS PGothic"/>
                          <a:cs typeface="MS PGothic"/>
                        </a:rPr>
                        <a:t> (via  a </a:t>
                      </a:r>
                      <a:r>
                        <a:rPr kumimoji="0" lang="en-US" sz="1400" b="0" i="0" u="none" strike="noStrike" cap="none" normalizeH="0" baseline="0" dirty="0" err="1" smtClean="0">
                          <a:ln>
                            <a:noFill/>
                          </a:ln>
                          <a:solidFill>
                            <a:schemeClr val="tx1"/>
                          </a:solidFill>
                          <a:effectLst/>
                          <a:latin typeface="+mn-lt"/>
                          <a:ea typeface="MS PGothic"/>
                          <a:cs typeface="MS PGothic"/>
                        </a:rPr>
                        <a:t>Tawarruq</a:t>
                      </a:r>
                      <a:r>
                        <a:rPr kumimoji="0" lang="en-US" sz="1400" b="0" i="0" u="none" strike="noStrike" cap="none" normalizeH="0" baseline="0" dirty="0" smtClean="0">
                          <a:ln>
                            <a:noFill/>
                          </a:ln>
                          <a:solidFill>
                            <a:schemeClr val="tx1"/>
                          </a:solidFill>
                          <a:effectLst/>
                          <a:latin typeface="+mn-lt"/>
                          <a:ea typeface="MS PGothic"/>
                          <a:cs typeface="MS PGothic"/>
                        </a:rPr>
                        <a:t> arrangement)</a:t>
                      </a:r>
                    </a:p>
                  </a:txBody>
                  <a:tcPr marL="0" marR="0" marT="0" marB="0">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942207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p:cNvGraphicFramePr>
            <a:graphicFrameLocks noGrp="1"/>
          </p:cNvGraphicFramePr>
          <p:nvPr>
            <p:extLst>
              <p:ext uri="{D42A27DB-BD31-4B8C-83A1-F6EECF244321}">
                <p14:modId xmlns:p14="http://schemas.microsoft.com/office/powerpoint/2010/main" xmlns="" val="3351839246"/>
              </p:ext>
            </p:extLst>
          </p:nvPr>
        </p:nvGraphicFramePr>
        <p:xfrm>
          <a:off x="313269" y="2013600"/>
          <a:ext cx="8291179" cy="335280"/>
        </p:xfrm>
        <a:graphic>
          <a:graphicData uri="http://schemas.openxmlformats.org/drawingml/2006/table">
            <a:tbl>
              <a:tblPr firstRow="1" bandRow="1">
                <a:tableStyleId>{5C22544A-7EE6-4342-B048-85BDC9FD1C3A}</a:tableStyleId>
              </a:tblPr>
              <a:tblGrid>
                <a:gridCol w="8291179"/>
              </a:tblGrid>
              <a:tr h="182880">
                <a:tc>
                  <a:txBody>
                    <a:bodyPr/>
                    <a:lstStyle/>
                    <a:p>
                      <a:r>
                        <a:rPr lang="en-US" sz="1600" dirty="0" smtClean="0"/>
                        <a:t>Transaction Highlights</a:t>
                      </a:r>
                      <a:endParaRPr lang="en-US" sz="1600" dirty="0"/>
                    </a:p>
                  </a:txBody>
                  <a:tcPr marL="84406" marR="84406">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r>
            </a:tbl>
          </a:graphicData>
        </a:graphic>
      </p:graphicFrame>
      <p:sp>
        <p:nvSpPr>
          <p:cNvPr id="30" name="Rectangle 29"/>
          <p:cNvSpPr/>
          <p:nvPr/>
        </p:nvSpPr>
        <p:spPr>
          <a:xfrm>
            <a:off x="304159" y="2436910"/>
            <a:ext cx="8228281" cy="3434786"/>
          </a:xfrm>
          <a:prstGeom prst="rect">
            <a:avLst/>
          </a:prstGeom>
        </p:spPr>
        <p:txBody>
          <a:bodyPr wrap="square">
            <a:spAutoFit/>
          </a:bodyPr>
          <a:lstStyle/>
          <a:p>
            <a:pPr marL="180975" indent="-180975" algn="just" defTabSz="1030288" fontAlgn="base">
              <a:lnSpc>
                <a:spcPct val="90000"/>
              </a:lnSpc>
              <a:spcBef>
                <a:spcPts val="600"/>
              </a:spcBef>
              <a:spcAft>
                <a:spcPts val="300"/>
              </a:spcAft>
              <a:buFont typeface="Wingdings" pitchFamily="2" charset="2"/>
              <a:buChar char="§"/>
              <a:defRPr/>
            </a:pPr>
            <a:r>
              <a:rPr lang="en-US" sz="1300" dirty="0">
                <a:solidFill>
                  <a:srgbClr val="000000"/>
                </a:solidFill>
                <a:ea typeface="ＭＳ Ｐゴシック" pitchFamily="34" charset="-128"/>
                <a:cs typeface="Arial" pitchFamily="34" charset="0"/>
              </a:rPr>
              <a:t>CIMB acted as the Sole Principal Adviser, Lead Arranger and Lead Manager of the Green SRI </a:t>
            </a:r>
            <a:r>
              <a:rPr lang="en-US" sz="1300" dirty="0" err="1">
                <a:solidFill>
                  <a:srgbClr val="000000"/>
                </a:solidFill>
                <a:ea typeface="ＭＳ Ｐゴシック" pitchFamily="34" charset="-128"/>
                <a:cs typeface="Arial" pitchFamily="34" charset="0"/>
              </a:rPr>
              <a:t>Sukuk</a:t>
            </a:r>
            <a:r>
              <a:rPr lang="en-US" sz="1300" dirty="0">
                <a:solidFill>
                  <a:srgbClr val="000000"/>
                </a:solidFill>
                <a:ea typeface="ＭＳ Ｐゴシック" pitchFamily="34" charset="-128"/>
                <a:cs typeface="Arial" pitchFamily="34" charset="0"/>
              </a:rPr>
              <a:t>. </a:t>
            </a:r>
            <a:r>
              <a:rPr lang="en-MY" sz="1300" dirty="0">
                <a:solidFill>
                  <a:srgbClr val="000000"/>
                </a:solidFill>
                <a:ea typeface="ＭＳ Ｐゴシック" pitchFamily="34" charset="-128"/>
                <a:cs typeface="Arial" pitchFamily="34" charset="0"/>
              </a:rPr>
              <a:t>CIMB also acted as the Financial Advisor to the Issuer. </a:t>
            </a:r>
            <a:r>
              <a:rPr lang="en-US" sz="1300" dirty="0">
                <a:solidFill>
                  <a:srgbClr val="000000"/>
                </a:solidFill>
                <a:ea typeface="ＭＳ Ｐゴシック" pitchFamily="34" charset="-128"/>
                <a:cs typeface="Arial" pitchFamily="34" charset="0"/>
              </a:rPr>
              <a:t>The Green SRI </a:t>
            </a:r>
            <a:r>
              <a:rPr lang="en-US" sz="1300" dirty="0" err="1">
                <a:solidFill>
                  <a:srgbClr val="000000"/>
                </a:solidFill>
                <a:ea typeface="ＭＳ Ｐゴシック" pitchFamily="34" charset="-128"/>
                <a:cs typeface="Arial" pitchFamily="34" charset="0"/>
              </a:rPr>
              <a:t>Sukuk</a:t>
            </a:r>
            <a:r>
              <a:rPr lang="en-US" sz="1300" dirty="0">
                <a:solidFill>
                  <a:srgbClr val="000000"/>
                </a:solidFill>
                <a:ea typeface="ＭＳ Ｐゴシック" pitchFamily="34" charset="-128"/>
                <a:cs typeface="Arial" pitchFamily="34" charset="0"/>
              </a:rPr>
              <a:t> is the </a:t>
            </a:r>
            <a:r>
              <a:rPr lang="en-US" sz="1300" b="1" dirty="0">
                <a:solidFill>
                  <a:srgbClr val="055742"/>
                </a:solidFill>
                <a:ea typeface="ＭＳ Ｐゴシック" pitchFamily="34" charset="-128"/>
                <a:cs typeface="Arial" pitchFamily="34" charset="0"/>
              </a:rPr>
              <a:t>world’s largest Green Sustainable and Responsible Investment </a:t>
            </a:r>
            <a:r>
              <a:rPr lang="en-US" sz="1300" b="1" dirty="0" err="1">
                <a:solidFill>
                  <a:srgbClr val="055742"/>
                </a:solidFill>
                <a:ea typeface="ＭＳ Ｐゴシック" pitchFamily="34" charset="-128"/>
                <a:cs typeface="Arial" pitchFamily="34" charset="0"/>
              </a:rPr>
              <a:t>Sukuk</a:t>
            </a:r>
            <a:r>
              <a:rPr lang="en-US" sz="1300" b="1" dirty="0">
                <a:solidFill>
                  <a:srgbClr val="055742"/>
                </a:solidFill>
                <a:ea typeface="ＭＳ Ｐゴシック" pitchFamily="34" charset="-128"/>
                <a:cs typeface="Arial" pitchFamily="34" charset="0"/>
              </a:rPr>
              <a:t> issuance</a:t>
            </a:r>
            <a:r>
              <a:rPr lang="en-US" sz="1300" b="1" dirty="0">
                <a:solidFill>
                  <a:srgbClr val="055742"/>
                </a:solidFill>
                <a:ea typeface="ＭＳ Ｐゴシック" pitchFamily="34" charset="-128"/>
                <a:cs typeface="Arial" charset="0"/>
              </a:rPr>
              <a:t> </a:t>
            </a:r>
            <a:r>
              <a:rPr lang="en-US" sz="1300" dirty="0">
                <a:solidFill>
                  <a:srgbClr val="000000"/>
                </a:solidFill>
                <a:ea typeface="ＭＳ Ｐゴシック" pitchFamily="34" charset="-128"/>
                <a:cs typeface="Arial" charset="0"/>
              </a:rPr>
              <a:t>to-date. </a:t>
            </a:r>
            <a:endParaRPr lang="en-US" sz="1300" dirty="0">
              <a:solidFill>
                <a:srgbClr val="000000"/>
              </a:solidFill>
              <a:ea typeface="MS PGothic" pitchFamily="34" charset="-128"/>
              <a:cs typeface="Arial" pitchFamily="34" charset="0"/>
            </a:endParaRPr>
          </a:p>
          <a:p>
            <a:pPr marL="180975" indent="-180975" algn="just" defTabSz="1030288" fontAlgn="base">
              <a:lnSpc>
                <a:spcPct val="90000"/>
              </a:lnSpc>
              <a:spcBef>
                <a:spcPts val="600"/>
              </a:spcBef>
              <a:spcAft>
                <a:spcPts val="300"/>
              </a:spcAft>
              <a:buFont typeface="Wingdings" pitchFamily="2" charset="2"/>
              <a:buChar char="§"/>
              <a:defRPr/>
            </a:pPr>
            <a:r>
              <a:rPr lang="en-US" sz="1300" dirty="0">
                <a:solidFill>
                  <a:srgbClr val="000000"/>
                </a:solidFill>
                <a:ea typeface="ＭＳ Ｐゴシック" pitchFamily="34" charset="-128"/>
                <a:cs typeface="Arial" pitchFamily="34" charset="0"/>
              </a:rPr>
              <a:t>QSP </a:t>
            </a:r>
            <a:r>
              <a:rPr lang="en-US" sz="1300" dirty="0" err="1">
                <a:solidFill>
                  <a:srgbClr val="000000"/>
                </a:solidFill>
                <a:ea typeface="ＭＳ Ｐゴシック" pitchFamily="34" charset="-128"/>
                <a:cs typeface="Arial" pitchFamily="34" charset="0"/>
              </a:rPr>
              <a:t>Semenanjung</a:t>
            </a:r>
            <a:r>
              <a:rPr lang="en-US" sz="1300" dirty="0">
                <a:solidFill>
                  <a:srgbClr val="000000"/>
                </a:solidFill>
                <a:ea typeface="ＭＳ Ｐゴシック" pitchFamily="34" charset="-128"/>
                <a:cs typeface="Arial" pitchFamily="34" charset="0"/>
              </a:rPr>
              <a:t> is </a:t>
            </a:r>
            <a:r>
              <a:rPr lang="en-US" sz="1300" dirty="0">
                <a:solidFill>
                  <a:srgbClr val="000000"/>
                </a:solidFill>
                <a:ea typeface="ＭＳ Ｐゴシック" pitchFamily="34" charset="-128"/>
                <a:cs typeface="Arial" charset="0"/>
              </a:rPr>
              <a:t>a special purpose vehicle established to undertake three (3) solar photovoltaic plants of 50MWac each in </a:t>
            </a:r>
            <a:r>
              <a:rPr lang="en-US" sz="1300" dirty="0" err="1">
                <a:solidFill>
                  <a:srgbClr val="000000"/>
                </a:solidFill>
                <a:ea typeface="ＭＳ Ｐゴシック" pitchFamily="34" charset="-128"/>
                <a:cs typeface="Arial" charset="0"/>
              </a:rPr>
              <a:t>Gurun</a:t>
            </a:r>
            <a:r>
              <a:rPr lang="en-US" sz="1300" dirty="0">
                <a:solidFill>
                  <a:srgbClr val="000000"/>
                </a:solidFill>
                <a:ea typeface="ＭＳ Ｐゴシック" pitchFamily="34" charset="-128"/>
                <a:cs typeface="Arial" charset="0"/>
              </a:rPr>
              <a:t> (Kedah), </a:t>
            </a:r>
            <a:r>
              <a:rPr lang="en-US" sz="1300" dirty="0" err="1">
                <a:solidFill>
                  <a:srgbClr val="000000"/>
                </a:solidFill>
                <a:ea typeface="ＭＳ Ｐゴシック" pitchFamily="34" charset="-128"/>
                <a:cs typeface="Arial" charset="0"/>
              </a:rPr>
              <a:t>Merchang</a:t>
            </a:r>
            <a:r>
              <a:rPr lang="en-US" sz="1300" dirty="0">
                <a:solidFill>
                  <a:srgbClr val="000000"/>
                </a:solidFill>
                <a:ea typeface="ＭＳ Ｐゴシック" pitchFamily="34" charset="-128"/>
                <a:cs typeface="Arial" charset="0"/>
              </a:rPr>
              <a:t> (Terengganu) and </a:t>
            </a:r>
            <a:r>
              <a:rPr lang="en-US" sz="1300" dirty="0" err="1">
                <a:solidFill>
                  <a:srgbClr val="000000"/>
                </a:solidFill>
                <a:ea typeface="ＭＳ Ｐゴシック" pitchFamily="34" charset="-128"/>
                <a:cs typeface="Arial" charset="0"/>
              </a:rPr>
              <a:t>Jasin</a:t>
            </a:r>
            <a:r>
              <a:rPr lang="en-US" sz="1300" dirty="0">
                <a:solidFill>
                  <a:srgbClr val="000000"/>
                </a:solidFill>
                <a:ea typeface="ＭＳ Ｐゴシック" pitchFamily="34" charset="-128"/>
                <a:cs typeface="Arial" charset="0"/>
              </a:rPr>
              <a:t> (Melaka) (“Projects”) on a “Build-Own-Operate” scheme through 3 project companies namely QSP Kedah, QSP Melaka and QSP Terengganu (collectively the “Project Companies” and each a “Project Company”).</a:t>
            </a:r>
            <a:endParaRPr lang="en-US" sz="1300" dirty="0">
              <a:solidFill>
                <a:srgbClr val="000000"/>
              </a:solidFill>
              <a:ea typeface="ＭＳ Ｐゴシック" pitchFamily="34" charset="-128"/>
              <a:cs typeface="Arial" pitchFamily="34" charset="0"/>
            </a:endParaRPr>
          </a:p>
          <a:p>
            <a:pPr marL="180975" indent="-180975" algn="just" defTabSz="1030288" fontAlgn="base">
              <a:lnSpc>
                <a:spcPct val="90000"/>
              </a:lnSpc>
              <a:spcBef>
                <a:spcPts val="600"/>
              </a:spcBef>
              <a:spcAft>
                <a:spcPts val="300"/>
              </a:spcAft>
              <a:buFont typeface="Wingdings" pitchFamily="2" charset="2"/>
              <a:buChar char="§"/>
              <a:defRPr/>
            </a:pPr>
            <a:r>
              <a:rPr lang="en-US" sz="1300" dirty="0">
                <a:solidFill>
                  <a:srgbClr val="000000"/>
                </a:solidFill>
                <a:ea typeface="ＭＳ Ｐゴシック" pitchFamily="34" charset="-128"/>
                <a:cs typeface="Arial" charset="0"/>
              </a:rPr>
              <a:t>With a combined capacity of 150MWac, QSP </a:t>
            </a:r>
            <a:r>
              <a:rPr lang="en-US" sz="1300" dirty="0" err="1">
                <a:solidFill>
                  <a:srgbClr val="000000"/>
                </a:solidFill>
                <a:ea typeface="ＭＳ Ｐゴシック" pitchFamily="34" charset="-128"/>
                <a:cs typeface="Arial" charset="0"/>
              </a:rPr>
              <a:t>Semenanjung</a:t>
            </a:r>
            <a:r>
              <a:rPr lang="en-US" sz="1300" dirty="0">
                <a:solidFill>
                  <a:srgbClr val="000000"/>
                </a:solidFill>
                <a:ea typeface="ＭＳ Ｐゴシック" pitchFamily="34" charset="-128"/>
                <a:cs typeface="Arial" charset="0"/>
              </a:rPr>
              <a:t> will be the </a:t>
            </a:r>
            <a:r>
              <a:rPr lang="en-US" sz="1300" b="1" dirty="0">
                <a:solidFill>
                  <a:srgbClr val="055742"/>
                </a:solidFill>
                <a:ea typeface="ＭＳ Ｐゴシック" pitchFamily="34" charset="-128"/>
                <a:cs typeface="Arial" charset="0"/>
              </a:rPr>
              <a:t>largest solar power producer in Malaysia</a:t>
            </a:r>
            <a:r>
              <a:rPr lang="en-US" sz="1300" dirty="0">
                <a:solidFill>
                  <a:srgbClr val="000000"/>
                </a:solidFill>
                <a:ea typeface="ＭＳ Ｐゴシック" pitchFamily="34" charset="-128"/>
                <a:cs typeface="Arial" charset="0"/>
              </a:rPr>
              <a:t>. The Projects are expected to be instrumental in helping Malaysia reach its ambition of 1 </a:t>
            </a:r>
            <a:r>
              <a:rPr lang="en-US" sz="1300" dirty="0" err="1">
                <a:solidFill>
                  <a:srgbClr val="000000"/>
                </a:solidFill>
                <a:ea typeface="ＭＳ Ｐゴシック" pitchFamily="34" charset="-128"/>
                <a:cs typeface="Arial" charset="0"/>
              </a:rPr>
              <a:t>GWac</a:t>
            </a:r>
            <a:r>
              <a:rPr lang="en-US" sz="1300" dirty="0">
                <a:solidFill>
                  <a:srgbClr val="000000"/>
                </a:solidFill>
                <a:ea typeface="ＭＳ Ｐゴシック" pitchFamily="34" charset="-128"/>
                <a:cs typeface="Arial" charset="0"/>
              </a:rPr>
              <a:t> from </a:t>
            </a:r>
            <a:r>
              <a:rPr lang="en-US" sz="1300" dirty="0" smtClean="0">
                <a:solidFill>
                  <a:srgbClr val="000000"/>
                </a:solidFill>
                <a:ea typeface="ＭＳ Ｐゴシック" pitchFamily="34" charset="-128"/>
                <a:cs typeface="Arial" charset="0"/>
              </a:rPr>
              <a:t>large scale solar plants by </a:t>
            </a:r>
            <a:r>
              <a:rPr lang="en-US" sz="1300" dirty="0">
                <a:solidFill>
                  <a:srgbClr val="000000"/>
                </a:solidFill>
                <a:ea typeface="ＭＳ Ｐゴシック" pitchFamily="34" charset="-128"/>
                <a:cs typeface="Arial" charset="0"/>
              </a:rPr>
              <a:t>2020 and contribute towards </a:t>
            </a:r>
            <a:r>
              <a:rPr lang="en-US" sz="1300" b="1" dirty="0">
                <a:solidFill>
                  <a:srgbClr val="055742"/>
                </a:solidFill>
                <a:ea typeface="ＭＳ Ｐゴシック" pitchFamily="34" charset="-128"/>
                <a:cs typeface="Arial" charset="0"/>
              </a:rPr>
              <a:t>sustainable electricity supply and the reduction of carbon emission in Malaysia </a:t>
            </a:r>
            <a:r>
              <a:rPr lang="en-US" sz="1300" dirty="0">
                <a:solidFill>
                  <a:srgbClr val="000000"/>
                </a:solidFill>
                <a:ea typeface="ＭＳ Ｐゴシック" pitchFamily="34" charset="-128"/>
                <a:cs typeface="Arial" charset="0"/>
              </a:rPr>
              <a:t>in line with the National Renewable Energy Policy and National Green Technology Policy of Malaysia.</a:t>
            </a:r>
          </a:p>
          <a:p>
            <a:pPr marL="180975" indent="-180975" algn="just" defTabSz="1030288" fontAlgn="base">
              <a:lnSpc>
                <a:spcPct val="90000"/>
              </a:lnSpc>
              <a:spcBef>
                <a:spcPts val="600"/>
              </a:spcBef>
              <a:spcAft>
                <a:spcPts val="300"/>
              </a:spcAft>
              <a:buFont typeface="Wingdings" pitchFamily="2" charset="2"/>
              <a:buChar char="§"/>
              <a:defRPr/>
            </a:pPr>
            <a:r>
              <a:rPr lang="en-US" sz="1300" dirty="0">
                <a:solidFill>
                  <a:srgbClr val="000000"/>
                </a:solidFill>
                <a:ea typeface="ＭＳ Ｐゴシック" pitchFamily="34" charset="-128"/>
                <a:cs typeface="Arial" charset="0"/>
              </a:rPr>
              <a:t>The Green SRI </a:t>
            </a:r>
            <a:r>
              <a:rPr lang="en-US" sz="1300" dirty="0" err="1">
                <a:solidFill>
                  <a:srgbClr val="000000"/>
                </a:solidFill>
                <a:ea typeface="ＭＳ Ｐゴシック" pitchFamily="34" charset="-128"/>
                <a:cs typeface="Arial" charset="0"/>
              </a:rPr>
              <a:t>Sukuk</a:t>
            </a:r>
            <a:r>
              <a:rPr lang="en-US" sz="1300" dirty="0">
                <a:solidFill>
                  <a:srgbClr val="000000"/>
                </a:solidFill>
                <a:ea typeface="ＭＳ Ｐゴシック" pitchFamily="34" charset="-128"/>
                <a:cs typeface="Arial" charset="0"/>
              </a:rPr>
              <a:t> proceeds will be </a:t>
            </a:r>
            <a:r>
              <a:rPr lang="en-US" sz="1300" dirty="0" err="1">
                <a:solidFill>
                  <a:srgbClr val="000000"/>
                </a:solidFill>
                <a:ea typeface="ＭＳ Ｐゴシック" pitchFamily="34" charset="-128"/>
                <a:cs typeface="Arial" charset="0"/>
              </a:rPr>
              <a:t>utilised</a:t>
            </a:r>
            <a:r>
              <a:rPr lang="en-US" sz="1300" dirty="0">
                <a:solidFill>
                  <a:srgbClr val="000000"/>
                </a:solidFill>
                <a:ea typeface="ＭＳ Ｐゴシック" pitchFamily="34" charset="-128"/>
                <a:cs typeface="Arial" charset="0"/>
              </a:rPr>
              <a:t> to pay/advance to the Project Companies to partially fund the respective Project Company’s project development cost.</a:t>
            </a:r>
          </a:p>
          <a:p>
            <a:pPr marL="180975" indent="-180975" algn="just" defTabSz="1030288" fontAlgn="base">
              <a:lnSpc>
                <a:spcPct val="90000"/>
              </a:lnSpc>
              <a:spcBef>
                <a:spcPts val="600"/>
              </a:spcBef>
              <a:spcAft>
                <a:spcPts val="300"/>
              </a:spcAft>
              <a:buFont typeface="Wingdings" pitchFamily="2" charset="2"/>
              <a:buChar char="§"/>
              <a:defRPr/>
            </a:pPr>
            <a:r>
              <a:rPr lang="en-US" sz="1300" dirty="0">
                <a:solidFill>
                  <a:srgbClr val="000000"/>
                </a:solidFill>
                <a:ea typeface="ＭＳ Ｐゴシック" pitchFamily="34" charset="-128"/>
                <a:cs typeface="Arial" charset="0"/>
              </a:rPr>
              <a:t>QSP </a:t>
            </a:r>
            <a:r>
              <a:rPr lang="en-US" sz="1300" dirty="0" err="1">
                <a:solidFill>
                  <a:srgbClr val="000000"/>
                </a:solidFill>
                <a:ea typeface="ＭＳ Ｐゴシック" pitchFamily="34" charset="-128"/>
                <a:cs typeface="Arial" charset="0"/>
              </a:rPr>
              <a:t>Semenanjung</a:t>
            </a:r>
            <a:r>
              <a:rPr lang="en-US" sz="1300" dirty="0">
                <a:solidFill>
                  <a:srgbClr val="000000"/>
                </a:solidFill>
                <a:ea typeface="ＭＳ Ｐゴシック" pitchFamily="34" charset="-128"/>
                <a:cs typeface="Arial" charset="0"/>
              </a:rPr>
              <a:t> Green Bond Framework has received a Dark Green shading from the Center for International Climate Research (CICERO). The Dark Green shading is for projects and solutions which entail zero emission solutions and governance structures that integrate environmental concerns into all activities.</a:t>
            </a:r>
          </a:p>
        </p:txBody>
      </p:sp>
      <p:sp>
        <p:nvSpPr>
          <p:cNvPr id="10" name="Text Placeholder 2"/>
          <p:cNvSpPr txBox="1">
            <a:spLocks/>
          </p:cNvSpPr>
          <p:nvPr/>
        </p:nvSpPr>
        <p:spPr bwMode="auto">
          <a:xfrm>
            <a:off x="252536" y="288912"/>
            <a:ext cx="8423920" cy="638175"/>
          </a:xfrm>
          <a:prstGeom prst="rect">
            <a:avLst/>
          </a:prstGeom>
          <a:noFill/>
          <a:ln w="9525">
            <a:noFill/>
            <a:miter lim="800000"/>
            <a:headEnd/>
            <a:tailEnd/>
          </a:ln>
        </p:spPr>
        <p:txBody>
          <a:bodyPr lIns="43173" tIns="43173" rIns="43173" bIns="43173" anchor="ctr"/>
          <a:lstStyle/>
          <a:p>
            <a:pPr defTabSz="912813" eaLnBrk="0" fontAlgn="base" hangingPunct="0">
              <a:lnSpc>
                <a:spcPct val="90000"/>
              </a:lnSpc>
              <a:spcBef>
                <a:spcPct val="0"/>
              </a:spcBef>
              <a:spcAft>
                <a:spcPts val="600"/>
              </a:spcAft>
            </a:pPr>
            <a:r>
              <a:rPr lang="en-GB" sz="2800" b="1" dirty="0" smtClean="0">
                <a:solidFill>
                  <a:srgbClr val="A40000"/>
                </a:solidFill>
                <a:ea typeface="ＭＳ Ｐゴシック" pitchFamily="34" charset="-128"/>
                <a:cs typeface="Arial" pitchFamily="34" charset="0"/>
                <a:sym typeface="Lucida Grande" charset="0"/>
              </a:rPr>
              <a:t>World’s </a:t>
            </a:r>
            <a:r>
              <a:rPr lang="en-GB" sz="2800" b="1" dirty="0" smtClean="0">
                <a:solidFill>
                  <a:srgbClr val="A40000"/>
                </a:solidFill>
                <a:ea typeface="ＭＳ Ｐゴシック" pitchFamily="34" charset="-128"/>
                <a:cs typeface="Arial" pitchFamily="34" charset="0"/>
                <a:sym typeface="Lucida Grande" charset="0"/>
              </a:rPr>
              <a:t>Largest </a:t>
            </a:r>
            <a:r>
              <a:rPr lang="en-GB" sz="2800" b="1" dirty="0">
                <a:solidFill>
                  <a:srgbClr val="A40000"/>
                </a:solidFill>
                <a:ea typeface="ＭＳ Ｐゴシック" pitchFamily="34" charset="-128"/>
                <a:cs typeface="Arial" pitchFamily="34" charset="0"/>
                <a:sym typeface="Lucida Grande" charset="0"/>
              </a:rPr>
              <a:t>Green SRI </a:t>
            </a:r>
            <a:r>
              <a:rPr lang="en-GB" sz="2800" b="1" dirty="0" err="1">
                <a:solidFill>
                  <a:srgbClr val="A40000"/>
                </a:solidFill>
                <a:ea typeface="ＭＳ Ｐゴシック" pitchFamily="34" charset="-128"/>
                <a:cs typeface="Arial" pitchFamily="34" charset="0"/>
                <a:sym typeface="Lucida Grande" charset="0"/>
              </a:rPr>
              <a:t>Sukuk</a:t>
            </a:r>
            <a:r>
              <a:rPr lang="en-GB" sz="2800" b="1" dirty="0">
                <a:solidFill>
                  <a:srgbClr val="A40000"/>
                </a:solidFill>
                <a:ea typeface="ＭＳ Ｐゴシック" pitchFamily="34" charset="-128"/>
                <a:cs typeface="Arial" pitchFamily="34" charset="0"/>
                <a:sym typeface="Lucida Grande" charset="0"/>
              </a:rPr>
              <a:t> </a:t>
            </a:r>
            <a:r>
              <a:rPr lang="en-GB" sz="2800" b="1" dirty="0" smtClean="0">
                <a:solidFill>
                  <a:srgbClr val="A40000"/>
                </a:solidFill>
                <a:ea typeface="ＭＳ Ｐゴシック" pitchFamily="34" charset="-128"/>
                <a:cs typeface="Arial" pitchFamily="34" charset="0"/>
                <a:sym typeface="Lucida Grande" charset="0"/>
              </a:rPr>
              <a:t>Issuance</a:t>
            </a:r>
          </a:p>
          <a:p>
            <a:pPr defTabSz="912813" eaLnBrk="0" fontAlgn="base" hangingPunct="0">
              <a:lnSpc>
                <a:spcPct val="90000"/>
              </a:lnSpc>
              <a:spcBef>
                <a:spcPct val="0"/>
              </a:spcBef>
              <a:spcAft>
                <a:spcPts val="600"/>
              </a:spcAft>
            </a:pPr>
            <a:r>
              <a:rPr lang="en-MY" altLang="zh-CN" sz="2000" b="1" dirty="0" smtClean="0">
                <a:solidFill>
                  <a:srgbClr val="DC241F"/>
                </a:solidFill>
                <a:ea typeface="MS PGothic" pitchFamily="34" charset="-128"/>
              </a:rPr>
              <a:t>CIMB </a:t>
            </a:r>
            <a:r>
              <a:rPr lang="en-MY" altLang="zh-CN" sz="2000" b="1" dirty="0" smtClean="0">
                <a:solidFill>
                  <a:srgbClr val="DC241F"/>
                </a:solidFill>
                <a:ea typeface="MS PGothic" pitchFamily="34" charset="-128"/>
              </a:rPr>
              <a:t>Played a Leading Role</a:t>
            </a:r>
            <a:endParaRPr lang="en-MY" sz="2000" b="1" dirty="0" smtClean="0">
              <a:solidFill>
                <a:srgbClr val="A40000"/>
              </a:solidFill>
              <a:cs typeface="Arial" pitchFamily="34" charset="0"/>
            </a:endParaRPr>
          </a:p>
        </p:txBody>
      </p:sp>
      <p:cxnSp>
        <p:nvCxnSpPr>
          <p:cNvPr id="11" name="Straight Connector 10"/>
          <p:cNvCxnSpPr/>
          <p:nvPr/>
        </p:nvCxnSpPr>
        <p:spPr>
          <a:xfrm>
            <a:off x="289559" y="1028042"/>
            <a:ext cx="8314889"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3510" y="1100050"/>
            <a:ext cx="8577912" cy="461665"/>
          </a:xfrm>
          <a:prstGeom prst="rect">
            <a:avLst/>
          </a:prstGeom>
          <a:noFill/>
        </p:spPr>
        <p:txBody>
          <a:bodyPr wrap="square" rtlCol="0">
            <a:spAutoFit/>
          </a:bodyPr>
          <a:lstStyle/>
          <a:p>
            <a:pPr fontAlgn="base">
              <a:spcBef>
                <a:spcPct val="0"/>
              </a:spcBef>
              <a:spcAft>
                <a:spcPct val="0"/>
              </a:spcAft>
            </a:pPr>
            <a:r>
              <a:rPr lang="en-US" sz="2400" b="1" dirty="0">
                <a:solidFill>
                  <a:srgbClr val="055742"/>
                </a:solidFill>
                <a:ea typeface="ＭＳ Ｐゴシック" pitchFamily="34" charset="-128"/>
                <a:cs typeface="Helvetica" pitchFamily="34" charset="0"/>
              </a:rPr>
              <a:t>Quantum Solar Park (</a:t>
            </a:r>
            <a:r>
              <a:rPr lang="en-US" sz="2400" b="1" dirty="0" err="1">
                <a:solidFill>
                  <a:srgbClr val="055742"/>
                </a:solidFill>
                <a:ea typeface="ＭＳ Ｐゴシック" pitchFamily="34" charset="-128"/>
                <a:cs typeface="Helvetica" pitchFamily="34" charset="0"/>
              </a:rPr>
              <a:t>Semenanjung</a:t>
            </a:r>
            <a:r>
              <a:rPr lang="en-US" sz="2400" b="1" dirty="0">
                <a:solidFill>
                  <a:srgbClr val="055742"/>
                </a:solidFill>
                <a:ea typeface="ＭＳ Ｐゴシック" pitchFamily="34" charset="-128"/>
                <a:cs typeface="Helvetica" pitchFamily="34" charset="0"/>
              </a:rPr>
              <a:t>) </a:t>
            </a:r>
            <a:r>
              <a:rPr lang="en-US" sz="2400" b="1" dirty="0" err="1">
                <a:solidFill>
                  <a:srgbClr val="055742"/>
                </a:solidFill>
                <a:ea typeface="ＭＳ Ｐゴシック" pitchFamily="34" charset="-128"/>
                <a:cs typeface="Helvetica" pitchFamily="34" charset="0"/>
              </a:rPr>
              <a:t>Sdn</a:t>
            </a:r>
            <a:r>
              <a:rPr lang="en-US" sz="2400" b="1" dirty="0">
                <a:solidFill>
                  <a:srgbClr val="055742"/>
                </a:solidFill>
                <a:ea typeface="ＭＳ Ｐゴシック" pitchFamily="34" charset="-128"/>
                <a:cs typeface="Helvetica" pitchFamily="34" charset="0"/>
              </a:rPr>
              <a:t> </a:t>
            </a:r>
            <a:r>
              <a:rPr lang="en-US" sz="2400" b="1" dirty="0" err="1">
                <a:solidFill>
                  <a:srgbClr val="055742"/>
                </a:solidFill>
                <a:ea typeface="ＭＳ Ｐゴシック" pitchFamily="34" charset="-128"/>
                <a:cs typeface="Helvetica" pitchFamily="34" charset="0"/>
              </a:rPr>
              <a:t>Bhd</a:t>
            </a:r>
            <a:endParaRPr lang="en-US" sz="2400" b="1" dirty="0">
              <a:solidFill>
                <a:srgbClr val="055742"/>
              </a:solidFill>
              <a:ea typeface="ＭＳ Ｐゴシック" pitchFamily="34" charset="-128"/>
              <a:cs typeface="Helvetica" pitchFamily="34" charset="0"/>
            </a:endParaRPr>
          </a:p>
        </p:txBody>
      </p:sp>
      <p:sp>
        <p:nvSpPr>
          <p:cNvPr id="13" name="TextBox 12"/>
          <p:cNvSpPr txBox="1"/>
          <p:nvPr/>
        </p:nvSpPr>
        <p:spPr>
          <a:xfrm>
            <a:off x="244614" y="1465039"/>
            <a:ext cx="7870071" cy="307777"/>
          </a:xfrm>
          <a:prstGeom prst="rect">
            <a:avLst/>
          </a:prstGeom>
          <a:noFill/>
        </p:spPr>
        <p:txBody>
          <a:bodyPr wrap="square" rtlCol="0">
            <a:spAutoFit/>
          </a:bodyPr>
          <a:lstStyle/>
          <a:p>
            <a:pPr fontAlgn="base">
              <a:spcBef>
                <a:spcPct val="0"/>
              </a:spcBef>
              <a:spcAft>
                <a:spcPct val="0"/>
              </a:spcAft>
            </a:pPr>
            <a:r>
              <a:rPr lang="en-US" sz="1400" b="1" dirty="0">
                <a:solidFill>
                  <a:srgbClr val="892034"/>
                </a:solidFill>
                <a:ea typeface="ＭＳ Ｐゴシック" pitchFamily="34" charset="-128"/>
                <a:cs typeface="Arial" charset="0"/>
              </a:rPr>
              <a:t>RM1.0 billion Green Sustainable and Responsible Investment </a:t>
            </a:r>
            <a:r>
              <a:rPr lang="en-US" sz="1400" b="1" dirty="0" err="1">
                <a:solidFill>
                  <a:srgbClr val="892034"/>
                </a:solidFill>
                <a:ea typeface="ＭＳ Ｐゴシック" pitchFamily="34" charset="-128"/>
                <a:cs typeface="Arial" charset="0"/>
              </a:rPr>
              <a:t>Sukuk</a:t>
            </a:r>
            <a:endParaRPr lang="en-US" sz="1400" b="1" dirty="0">
              <a:solidFill>
                <a:srgbClr val="892034"/>
              </a:solidFill>
              <a:ea typeface="ＭＳ Ｐゴシック" pitchFamily="34" charset="-128"/>
              <a:cs typeface="Arial" charset="0"/>
            </a:endParaRPr>
          </a:p>
        </p:txBody>
      </p:sp>
    </p:spTree>
    <p:extLst>
      <p:ext uri="{BB962C8B-B14F-4D97-AF65-F5344CB8AC3E}">
        <p14:creationId xmlns:p14="http://schemas.microsoft.com/office/powerpoint/2010/main" xmlns="" val="3942207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69652" y="152400"/>
            <a:ext cx="9069387" cy="838200"/>
          </a:xfrm>
          <a:prstGeom prst="rect">
            <a:avLst/>
          </a:prstGeom>
        </p:spPr>
        <p:txBody>
          <a:bodyPr vert="horz" lIns="90000" tIns="45000" rIns="0" bIns="45000" rtlCol="0" anchor="t" anchorCtr="0">
            <a:noAutofit/>
          </a:bodyPr>
          <a:lstStyle>
            <a:lvl1pPr algn="l" defTabSz="360000" rtl="0" eaLnBrk="1" fontAlgn="ctr" latinLnBrk="0" hangingPunct="1">
              <a:lnSpc>
                <a:spcPct val="100000"/>
              </a:lnSpc>
              <a:spcBef>
                <a:spcPts val="600"/>
              </a:spcBef>
              <a:buNone/>
              <a:defRPr kumimoji="0" lang="en-US" altLang="zh-CN" sz="2800" b="1" i="0" u="none" strike="noStrike" kern="1200" cap="none" spc="0" normalizeH="0" baseline="0" noProof="0" smtClean="0">
                <a:ln>
                  <a:noFill/>
                </a:ln>
                <a:solidFill>
                  <a:schemeClr val="accent3"/>
                </a:solidFill>
                <a:effectLst/>
                <a:uLnTx/>
                <a:uFillTx/>
                <a:latin typeface="+mj-lt"/>
                <a:ea typeface="+mj-ea"/>
                <a:cs typeface="+mj-cs"/>
              </a:defRPr>
            </a:lvl1pPr>
          </a:lstStyle>
          <a:p>
            <a:pPr defTabSz="904602">
              <a:defRPr/>
            </a:pPr>
            <a:r>
              <a:rPr lang="en-GB" smtClean="0">
                <a:solidFill>
                  <a:srgbClr val="A10100"/>
                </a:solidFill>
                <a:ea typeface="ＭＳ Ｐゴシック"/>
              </a:rPr>
              <a:t>Quantum Solar Park (Semenanjung) Sdn Bhd</a:t>
            </a:r>
            <a:r>
              <a:rPr lang="en-GB" smtClean="0">
                <a:solidFill>
                  <a:srgbClr val="A10100"/>
                </a:solidFill>
              </a:rPr>
              <a:t/>
            </a:r>
            <a:br>
              <a:rPr lang="en-GB" smtClean="0">
                <a:solidFill>
                  <a:srgbClr val="A10100"/>
                </a:solidFill>
              </a:rPr>
            </a:br>
            <a:r>
              <a:rPr lang="en-GB" sz="2000" smtClean="0">
                <a:solidFill>
                  <a:srgbClr val="DC241F"/>
                </a:solidFill>
                <a:ea typeface="MS PGothic" pitchFamily="34" charset="-128"/>
                <a:cs typeface="+mn-cs"/>
              </a:rPr>
              <a:t>RM1.0 billion Green SRI Sukuk</a:t>
            </a:r>
            <a:endParaRPr lang="en-GB" sz="2000" dirty="0">
              <a:solidFill>
                <a:srgbClr val="DC241F"/>
              </a:solidFill>
              <a:ea typeface="MS PGothic" pitchFamily="34" charset="-128"/>
              <a:cs typeface="+mn-cs"/>
            </a:endParaRPr>
          </a:p>
        </p:txBody>
      </p:sp>
      <p:cxnSp>
        <p:nvCxnSpPr>
          <p:cNvPr id="11" name="Straight Connector 10"/>
          <p:cNvCxnSpPr/>
          <p:nvPr/>
        </p:nvCxnSpPr>
        <p:spPr bwMode="auto">
          <a:xfrm>
            <a:off x="228600" y="1057275"/>
            <a:ext cx="2677663" cy="0"/>
          </a:xfrm>
          <a:prstGeom prst="line">
            <a:avLst/>
          </a:prstGeom>
          <a:ln w="28575" cap="flat" cmpd="sng" algn="ctr">
            <a:solidFill>
              <a:srgbClr val="892035"/>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12" name="Group 308"/>
          <p:cNvGraphicFramePr>
            <a:graphicFrameLocks noGrp="1"/>
          </p:cNvGraphicFramePr>
          <p:nvPr>
            <p:extLst>
              <p:ext uri="{D42A27DB-BD31-4B8C-83A1-F6EECF244321}">
                <p14:modId xmlns:p14="http://schemas.microsoft.com/office/powerpoint/2010/main" xmlns="" val="673805489"/>
              </p:ext>
            </p:extLst>
          </p:nvPr>
        </p:nvGraphicFramePr>
        <p:xfrm>
          <a:off x="2971800" y="1052736"/>
          <a:ext cx="5791200" cy="5191125"/>
        </p:xfrm>
        <a:graphic>
          <a:graphicData uri="http://schemas.openxmlformats.org/drawingml/2006/table">
            <a:tbl>
              <a:tblPr/>
              <a:tblGrid>
                <a:gridCol w="2895601"/>
                <a:gridCol w="2895599"/>
              </a:tblGrid>
              <a:tr h="5191125">
                <a:tc>
                  <a:txBody>
                    <a:bodyPr/>
                    <a:lstStyle/>
                    <a:p>
                      <a:pPr marL="177800" marR="0" lvl="0" indent="-177800" algn="l" defTabSz="914400" rtl="0" eaLnBrk="1" fontAlgn="base" latinLnBrk="0" hangingPunct="1">
                        <a:lnSpc>
                          <a:spcPct val="100000"/>
                        </a:lnSpc>
                        <a:spcBef>
                          <a:spcPct val="0"/>
                        </a:spcBef>
                        <a:spcAft>
                          <a:spcPct val="0"/>
                        </a:spcAft>
                        <a:buClr>
                          <a:srgbClr val="DC241F"/>
                        </a:buClr>
                        <a:buSzTx/>
                        <a:buFont typeface="Wingdings" pitchFamily="2" charset="2"/>
                        <a:buNone/>
                        <a:tabLst>
                          <a:tab pos="914400" algn="l"/>
                        </a:tabLst>
                      </a:pPr>
                      <a:endParaRPr kumimoji="0" lang="en-US" sz="1000" b="0" i="0" u="none" strike="noStrike" cap="none" normalizeH="0" baseline="0" dirty="0" smtClean="0">
                        <a:ln>
                          <a:noFill/>
                        </a:ln>
                        <a:solidFill>
                          <a:schemeClr val="tx1"/>
                        </a:solidFill>
                        <a:effectLst/>
                        <a:latin typeface="Calibri" pitchFamily="34" charset="0"/>
                        <a:ea typeface="MS PGothic" pitchFamily="34" charset="-128"/>
                        <a:sym typeface="Lucida Grande"/>
                      </a:endParaRPr>
                    </a:p>
                  </a:txBody>
                  <a:tcPr marL="43210" marR="43210" marT="46807" marB="46807" horzOverflow="overflow">
                    <a:lnL w="3175" cap="flat" cmpd="sng" algn="ctr">
                      <a:solidFill>
                        <a:srgbClr val="F8F0DA"/>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892035"/>
                      </a:solidFill>
                      <a:prstDash val="solid"/>
                      <a:round/>
                      <a:headEnd type="none" w="med" len="med"/>
                      <a:tailEnd type="none" w="med" len="med"/>
                    </a:lnT>
                    <a:lnB w="3175" cap="flat" cmpd="sng" algn="ctr">
                      <a:solidFill>
                        <a:srgbClr val="6E6E6E"/>
                      </a:solidFill>
                      <a:prstDash val="solid"/>
                      <a:round/>
                      <a:headEnd type="none" w="med" len="med"/>
                      <a:tailEnd type="none" w="med" len="med"/>
                    </a:lnB>
                    <a:lnTlToBr>
                      <a:noFill/>
                    </a:lnTlToBr>
                    <a:lnBlToTr>
                      <a:noFill/>
                    </a:lnBlToTr>
                    <a:noFill/>
                  </a:tcPr>
                </a:tc>
                <a:tc>
                  <a:txBody>
                    <a:bodyPr/>
                    <a:lstStyle/>
                    <a:p>
                      <a:pPr marL="42863" marR="0" lvl="0" indent="-42863" algn="just" defTabSz="1030288" rtl="0" eaLnBrk="1" fontAlgn="base" latinLnBrk="0" hangingPunct="1">
                        <a:lnSpc>
                          <a:spcPts val="850"/>
                        </a:lnSpc>
                        <a:spcBef>
                          <a:spcPts val="600"/>
                        </a:spcBef>
                        <a:spcAft>
                          <a:spcPct val="0"/>
                        </a:spcAft>
                        <a:buClrTx/>
                        <a:buSzTx/>
                        <a:buFontTx/>
                        <a:buNone/>
                        <a:tabLst/>
                      </a:pPr>
                      <a:r>
                        <a:rPr kumimoji="0" lang="en-US" altLang="ja-JP" sz="1000" b="1" i="0" u="none" strike="noStrike" cap="none" normalizeH="0" baseline="0" dirty="0" smtClean="0">
                          <a:ln>
                            <a:noFill/>
                          </a:ln>
                          <a:solidFill>
                            <a:schemeClr val="tx1"/>
                          </a:solidFill>
                          <a:effectLst/>
                          <a:latin typeface="Calibri" pitchFamily="34" charset="0"/>
                          <a:ea typeface="MS PGothic" pitchFamily="34" charset="-128"/>
                          <a:cs typeface="Angsana New" pitchFamily="18" charset="-34"/>
                        </a:rPr>
                        <a:t>  Transaction Highlights</a:t>
                      </a:r>
                    </a:p>
                    <a:p>
                      <a:pPr marL="42863" marR="0" lvl="0" indent="-42863" algn="just" defTabSz="1030288" rtl="0" eaLnBrk="1" fontAlgn="base" latinLnBrk="0" hangingPunct="1">
                        <a:lnSpc>
                          <a:spcPts val="850"/>
                        </a:lnSpc>
                        <a:spcBef>
                          <a:spcPts val="300"/>
                        </a:spcBef>
                        <a:spcAft>
                          <a:spcPct val="0"/>
                        </a:spcAft>
                        <a:buClrTx/>
                        <a:buSzTx/>
                        <a:buFontTx/>
                        <a:buNone/>
                        <a:tabLst/>
                      </a:pPr>
                      <a:endParaRPr kumimoji="0" lang="en-US" altLang="ja-JP" sz="1000" b="1" i="0" u="none" strike="noStrike" cap="none" normalizeH="0" baseline="0" dirty="0" smtClean="0">
                        <a:ln>
                          <a:noFill/>
                        </a:ln>
                        <a:solidFill>
                          <a:schemeClr val="tx1"/>
                        </a:solidFill>
                        <a:effectLst/>
                        <a:latin typeface="Calibri" pitchFamily="34" charset="0"/>
                        <a:ea typeface="MS PGothic" pitchFamily="34" charset="-128"/>
                        <a:cs typeface="Angsana New" pitchFamily="18" charset="-34"/>
                      </a:endParaRPr>
                    </a:p>
                    <a:p>
                      <a:pPr marL="180975" marR="0" lvl="0" indent="-180975" algn="just" defTabSz="1030288" rtl="0" eaLnBrk="1" fontAlgn="base" latinLnBrk="0" hangingPunct="1">
                        <a:lnSpc>
                          <a:spcPct val="90000"/>
                        </a:lnSpc>
                        <a:spcBef>
                          <a:spcPct val="0"/>
                        </a:spcBef>
                        <a:spcAft>
                          <a:spcPct val="0"/>
                        </a:spcAft>
                        <a:buClrTx/>
                        <a:buSzTx/>
                        <a:buFont typeface="Wingdings" pitchFamily="2" charset="2"/>
                        <a:buChar char="§"/>
                        <a:tabLst/>
                        <a:defRPr/>
                      </a:pPr>
                      <a:r>
                        <a:rPr kumimoji="0" lang="en-US" sz="1000" b="0" i="0" u="none" strike="noStrike" cap="none" normalizeH="0" baseline="0" dirty="0" smtClean="0">
                          <a:ln>
                            <a:noFill/>
                          </a:ln>
                          <a:solidFill>
                            <a:schemeClr val="tx1"/>
                          </a:solidFill>
                          <a:effectLst/>
                          <a:latin typeface="+mn-lt"/>
                          <a:cs typeface="Arial" pitchFamily="34" charset="0"/>
                        </a:rPr>
                        <a:t>CIMB acted as the Sole Principal Adviser, Lead Arranger and Lead Manager of the Green SRI </a:t>
                      </a:r>
                      <a:r>
                        <a:rPr kumimoji="0" lang="en-US" sz="1000" b="0" i="0" u="none" strike="noStrike" cap="none" normalizeH="0" baseline="0" dirty="0" err="1" smtClean="0">
                          <a:ln>
                            <a:noFill/>
                          </a:ln>
                          <a:solidFill>
                            <a:schemeClr val="tx1"/>
                          </a:solidFill>
                          <a:effectLst/>
                          <a:latin typeface="+mn-lt"/>
                          <a:cs typeface="Arial" pitchFamily="34" charset="0"/>
                        </a:rPr>
                        <a:t>Sukuk</a:t>
                      </a:r>
                      <a:r>
                        <a:rPr kumimoji="0" lang="en-US" sz="1000" b="0" i="0" u="none" strike="noStrike" cap="none" normalizeH="0" baseline="0" dirty="0" smtClean="0">
                          <a:ln>
                            <a:noFill/>
                          </a:ln>
                          <a:solidFill>
                            <a:schemeClr val="tx1"/>
                          </a:solidFill>
                          <a:effectLst/>
                          <a:latin typeface="+mn-lt"/>
                          <a:cs typeface="Arial" pitchFamily="34" charset="0"/>
                        </a:rPr>
                        <a:t>. The Green SRI </a:t>
                      </a:r>
                      <a:r>
                        <a:rPr kumimoji="0" lang="en-US" sz="1000" b="0" i="0" u="none" strike="noStrike" cap="none" normalizeH="0" baseline="0" dirty="0" err="1" smtClean="0">
                          <a:ln>
                            <a:noFill/>
                          </a:ln>
                          <a:solidFill>
                            <a:schemeClr val="tx1"/>
                          </a:solidFill>
                          <a:effectLst/>
                          <a:latin typeface="+mn-lt"/>
                          <a:cs typeface="Arial" pitchFamily="34" charset="0"/>
                        </a:rPr>
                        <a:t>Sukuk</a:t>
                      </a:r>
                      <a:r>
                        <a:rPr kumimoji="0" lang="en-US" sz="1000" b="0" i="0" u="none" strike="noStrike" cap="none" normalizeH="0" baseline="0" dirty="0" smtClean="0">
                          <a:ln>
                            <a:noFill/>
                          </a:ln>
                          <a:solidFill>
                            <a:schemeClr val="tx1"/>
                          </a:solidFill>
                          <a:effectLst/>
                          <a:latin typeface="+mn-lt"/>
                          <a:cs typeface="Arial" pitchFamily="34" charset="0"/>
                        </a:rPr>
                        <a:t> is the largest to-date issued for a </a:t>
                      </a:r>
                      <a:r>
                        <a:rPr lang="en-US" sz="1000" kern="1200" dirty="0" smtClean="0">
                          <a:solidFill>
                            <a:schemeClr val="tx1"/>
                          </a:solidFill>
                          <a:effectLst/>
                          <a:latin typeface="+mn-lt"/>
                          <a:ea typeface="+mn-ea"/>
                          <a:cs typeface="+mn-cs"/>
                        </a:rPr>
                        <a:t>large scale solar (“</a:t>
                      </a:r>
                      <a:r>
                        <a:rPr lang="en-US" sz="1000" b="1" kern="1200" dirty="0" smtClean="0">
                          <a:solidFill>
                            <a:schemeClr val="tx1"/>
                          </a:solidFill>
                          <a:effectLst/>
                          <a:latin typeface="+mn-lt"/>
                          <a:ea typeface="+mn-ea"/>
                          <a:cs typeface="+mn-cs"/>
                        </a:rPr>
                        <a:t>LSS</a:t>
                      </a:r>
                      <a:r>
                        <a:rPr lang="en-US" sz="1000" kern="1200" dirty="0" smtClean="0">
                          <a:solidFill>
                            <a:schemeClr val="tx1"/>
                          </a:solidFill>
                          <a:effectLst/>
                          <a:latin typeface="+mn-lt"/>
                          <a:ea typeface="+mn-ea"/>
                          <a:cs typeface="+mn-cs"/>
                        </a:rPr>
                        <a:t>”) power</a:t>
                      </a:r>
                      <a:r>
                        <a:rPr lang="en-US" sz="1000" kern="1200" baseline="0" dirty="0" smtClean="0">
                          <a:solidFill>
                            <a:schemeClr val="tx1"/>
                          </a:solidFill>
                          <a:effectLst/>
                          <a:latin typeface="+mn-lt"/>
                          <a:ea typeface="+mn-ea"/>
                          <a:cs typeface="+mn-cs"/>
                        </a:rPr>
                        <a:t> project. </a:t>
                      </a:r>
                      <a:endParaRPr kumimoji="0" lang="en-US" sz="1000" b="0" i="0" u="none" strike="noStrike" cap="none" normalizeH="0" baseline="0" dirty="0" smtClean="0">
                        <a:ln>
                          <a:noFill/>
                        </a:ln>
                        <a:solidFill>
                          <a:schemeClr val="tx1"/>
                        </a:solidFill>
                        <a:effectLst/>
                        <a:latin typeface="+mn-lt"/>
                        <a:ea typeface="MS PGothic" pitchFamily="34" charset="-128"/>
                        <a:cs typeface="Arial" pitchFamily="34" charset="0"/>
                      </a:endParaRPr>
                    </a:p>
                    <a:p>
                      <a:pPr marL="180975" marR="0" lvl="0" indent="-180975" algn="just" defTabSz="1030288" rtl="0" eaLnBrk="1" fontAlgn="base" latinLnBrk="0" hangingPunct="1">
                        <a:lnSpc>
                          <a:spcPct val="90000"/>
                        </a:lnSpc>
                        <a:spcBef>
                          <a:spcPct val="0"/>
                        </a:spcBef>
                        <a:spcAft>
                          <a:spcPct val="0"/>
                        </a:spcAft>
                        <a:buClrTx/>
                        <a:buSzTx/>
                        <a:buFont typeface="Wingdings" pitchFamily="2" charset="2"/>
                        <a:buChar char="§"/>
                        <a:tabLst/>
                        <a:defRPr/>
                      </a:pPr>
                      <a:r>
                        <a:rPr kumimoji="0" lang="en-US" sz="1000" b="0" i="0" u="none" strike="noStrike" kern="1200" cap="none" normalizeH="0" baseline="0" dirty="0" smtClean="0">
                          <a:ln>
                            <a:noFill/>
                          </a:ln>
                          <a:solidFill>
                            <a:schemeClr val="tx1"/>
                          </a:solidFill>
                          <a:effectLst/>
                          <a:latin typeface="+mn-lt"/>
                          <a:ea typeface="+mn-ea"/>
                          <a:cs typeface="Arial" pitchFamily="34" charset="0"/>
                        </a:rPr>
                        <a:t>QSP </a:t>
                      </a:r>
                      <a:r>
                        <a:rPr kumimoji="0" lang="en-US" sz="1000" b="0" i="0" u="none" strike="noStrike" kern="1200" cap="none" normalizeH="0" baseline="0" dirty="0" err="1" smtClean="0">
                          <a:ln>
                            <a:noFill/>
                          </a:ln>
                          <a:solidFill>
                            <a:schemeClr val="tx1"/>
                          </a:solidFill>
                          <a:effectLst/>
                          <a:latin typeface="+mn-lt"/>
                          <a:ea typeface="+mn-ea"/>
                          <a:cs typeface="Arial" pitchFamily="34" charset="0"/>
                        </a:rPr>
                        <a:t>Semenanjung</a:t>
                      </a:r>
                      <a:r>
                        <a:rPr kumimoji="0" lang="en-US" sz="1000" b="0" i="0" u="none" strike="noStrike" kern="1200" cap="none" normalizeH="0" baseline="0" dirty="0" smtClean="0">
                          <a:ln>
                            <a:noFill/>
                          </a:ln>
                          <a:solidFill>
                            <a:schemeClr val="tx1"/>
                          </a:solidFill>
                          <a:effectLst/>
                          <a:latin typeface="+mn-lt"/>
                          <a:ea typeface="+mn-ea"/>
                          <a:cs typeface="Arial" pitchFamily="34" charset="0"/>
                        </a:rPr>
                        <a:t> is </a:t>
                      </a:r>
                      <a:r>
                        <a:rPr lang="en-US" sz="1000" kern="1200" dirty="0" smtClean="0">
                          <a:solidFill>
                            <a:schemeClr val="tx1"/>
                          </a:solidFill>
                          <a:effectLst/>
                          <a:latin typeface="+mn-lt"/>
                          <a:ea typeface="+mn-ea"/>
                          <a:cs typeface="+mn-cs"/>
                        </a:rPr>
                        <a:t>a special purpose vehicle established to undertake three (3) solar photovoltaic (“</a:t>
                      </a:r>
                      <a:r>
                        <a:rPr lang="en-US" sz="1000" b="1" kern="1200" dirty="0" smtClean="0">
                          <a:solidFill>
                            <a:schemeClr val="tx1"/>
                          </a:solidFill>
                          <a:effectLst/>
                          <a:latin typeface="+mn-lt"/>
                          <a:ea typeface="+mn-ea"/>
                          <a:cs typeface="+mn-cs"/>
                        </a:rPr>
                        <a:t>PV</a:t>
                      </a:r>
                      <a:r>
                        <a:rPr lang="en-US" sz="1000" kern="1200" dirty="0" smtClean="0">
                          <a:solidFill>
                            <a:schemeClr val="tx1"/>
                          </a:solidFill>
                          <a:effectLst/>
                          <a:latin typeface="+mn-lt"/>
                          <a:ea typeface="+mn-ea"/>
                          <a:cs typeface="+mn-cs"/>
                        </a:rPr>
                        <a:t>”) plants of 50MWac each in </a:t>
                      </a:r>
                      <a:r>
                        <a:rPr lang="en-US" sz="1000" kern="1200" dirty="0" err="1" smtClean="0">
                          <a:solidFill>
                            <a:schemeClr val="tx1"/>
                          </a:solidFill>
                          <a:effectLst/>
                          <a:latin typeface="+mn-lt"/>
                          <a:ea typeface="+mn-ea"/>
                          <a:cs typeface="+mn-cs"/>
                        </a:rPr>
                        <a:t>Gurun</a:t>
                      </a:r>
                      <a:r>
                        <a:rPr lang="en-US" sz="1000" kern="1200" dirty="0" smtClean="0">
                          <a:solidFill>
                            <a:schemeClr val="tx1"/>
                          </a:solidFill>
                          <a:effectLst/>
                          <a:latin typeface="+mn-lt"/>
                          <a:ea typeface="+mn-ea"/>
                          <a:cs typeface="+mn-cs"/>
                        </a:rPr>
                        <a:t> (Kedah), </a:t>
                      </a:r>
                      <a:r>
                        <a:rPr lang="en-US" sz="1000" kern="1200" dirty="0" err="1" smtClean="0">
                          <a:solidFill>
                            <a:schemeClr val="tx1"/>
                          </a:solidFill>
                          <a:effectLst/>
                          <a:latin typeface="+mn-lt"/>
                          <a:ea typeface="+mn-ea"/>
                          <a:cs typeface="+mn-cs"/>
                        </a:rPr>
                        <a:t>Merchang</a:t>
                      </a:r>
                      <a:r>
                        <a:rPr lang="en-US" sz="1000" kern="1200" dirty="0" smtClean="0">
                          <a:solidFill>
                            <a:schemeClr val="tx1"/>
                          </a:solidFill>
                          <a:effectLst/>
                          <a:latin typeface="+mn-lt"/>
                          <a:ea typeface="+mn-ea"/>
                          <a:cs typeface="+mn-cs"/>
                        </a:rPr>
                        <a:t> (Terengganu) and </a:t>
                      </a:r>
                      <a:r>
                        <a:rPr lang="en-US" sz="1000" kern="1200" dirty="0" err="1" smtClean="0">
                          <a:solidFill>
                            <a:schemeClr val="tx1"/>
                          </a:solidFill>
                          <a:effectLst/>
                          <a:latin typeface="+mn-lt"/>
                          <a:ea typeface="+mn-ea"/>
                          <a:cs typeface="+mn-cs"/>
                        </a:rPr>
                        <a:t>Jasin</a:t>
                      </a:r>
                      <a:r>
                        <a:rPr lang="en-US" sz="1000" kern="1200" dirty="0" smtClean="0">
                          <a:solidFill>
                            <a:schemeClr val="tx1"/>
                          </a:solidFill>
                          <a:effectLst/>
                          <a:latin typeface="+mn-lt"/>
                          <a:ea typeface="+mn-ea"/>
                          <a:cs typeface="+mn-cs"/>
                        </a:rPr>
                        <a:t> </a:t>
                      </a:r>
                      <a:r>
                        <a:rPr lang="en-US" sz="1000" kern="1200" baseline="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a:t>
                      </a:r>
                      <a:r>
                        <a:rPr lang="en-US" sz="1000" b="1" kern="1200" dirty="0" smtClean="0">
                          <a:solidFill>
                            <a:schemeClr val="tx1"/>
                          </a:solidFill>
                          <a:effectLst/>
                          <a:latin typeface="+mn-lt"/>
                          <a:ea typeface="+mn-ea"/>
                          <a:cs typeface="+mn-cs"/>
                        </a:rPr>
                        <a:t>Projects) </a:t>
                      </a:r>
                      <a:r>
                        <a:rPr lang="en-US" sz="1000" kern="1200" dirty="0" smtClean="0">
                          <a:solidFill>
                            <a:schemeClr val="tx1"/>
                          </a:solidFill>
                          <a:effectLst/>
                          <a:latin typeface="+mn-lt"/>
                          <a:ea typeface="+mn-ea"/>
                          <a:cs typeface="+mn-cs"/>
                        </a:rPr>
                        <a:t>on a “Build-Own-Operate” scheme through 3 project companies namely QSP Kedah, QSP Melaka and QSP Terengganu (“</a:t>
                      </a:r>
                      <a:r>
                        <a:rPr lang="en-US" sz="1000" b="1" kern="1200" dirty="0" smtClean="0">
                          <a:solidFill>
                            <a:schemeClr val="tx1"/>
                          </a:solidFill>
                          <a:effectLst/>
                          <a:latin typeface="+mn-lt"/>
                          <a:ea typeface="+mn-ea"/>
                          <a:cs typeface="+mn-cs"/>
                        </a:rPr>
                        <a:t>Project Companies</a:t>
                      </a:r>
                      <a:r>
                        <a:rPr lang="en-US" sz="1000" kern="1200" dirty="0" smtClean="0">
                          <a:solidFill>
                            <a:schemeClr val="tx1"/>
                          </a:solidFill>
                          <a:effectLst/>
                          <a:latin typeface="+mn-lt"/>
                          <a:ea typeface="+mn-ea"/>
                          <a:cs typeface="+mn-cs"/>
                        </a:rPr>
                        <a:t>”).</a:t>
                      </a:r>
                      <a:endParaRPr kumimoji="0" lang="en-US" sz="1000" b="0" i="0" u="none" strike="noStrike" kern="1200" cap="none" normalizeH="0" baseline="0" dirty="0" smtClean="0">
                        <a:ln>
                          <a:noFill/>
                        </a:ln>
                        <a:solidFill>
                          <a:schemeClr val="tx1"/>
                        </a:solidFill>
                        <a:effectLst/>
                        <a:latin typeface="+mn-lt"/>
                        <a:ea typeface="+mn-ea"/>
                        <a:cs typeface="Arial" pitchFamily="34" charset="0"/>
                      </a:endParaRPr>
                    </a:p>
                    <a:p>
                      <a:pPr marL="180975" marR="0" lvl="0" indent="-180975" algn="just" defTabSz="1030288" rtl="0" eaLnBrk="1" fontAlgn="base" latinLnBrk="0" hangingPunct="1">
                        <a:lnSpc>
                          <a:spcPct val="90000"/>
                        </a:lnSpc>
                        <a:spcBef>
                          <a:spcPct val="0"/>
                        </a:spcBef>
                        <a:spcAft>
                          <a:spcPct val="0"/>
                        </a:spcAft>
                        <a:buClrTx/>
                        <a:buSzTx/>
                        <a:buFont typeface="Wingdings" pitchFamily="2" charset="2"/>
                        <a:buChar char="§"/>
                        <a:tabLst/>
                        <a:defRPr/>
                      </a:pPr>
                      <a:r>
                        <a:rPr lang="en-US" sz="1000" kern="1200" dirty="0" smtClean="0">
                          <a:solidFill>
                            <a:schemeClr val="tx1"/>
                          </a:solidFill>
                          <a:effectLst/>
                          <a:latin typeface="+mn-lt"/>
                          <a:ea typeface="+mn-ea"/>
                          <a:cs typeface="+mn-cs"/>
                        </a:rPr>
                        <a:t>With a combined capacity of</a:t>
                      </a:r>
                      <a:r>
                        <a:rPr lang="en-US" sz="1000" kern="1200" baseline="0" dirty="0" smtClean="0">
                          <a:solidFill>
                            <a:schemeClr val="tx1"/>
                          </a:solidFill>
                          <a:effectLst/>
                          <a:latin typeface="+mn-lt"/>
                          <a:ea typeface="+mn-ea"/>
                          <a:cs typeface="+mn-cs"/>
                        </a:rPr>
                        <a:t> 150MWac, QSP </a:t>
                      </a:r>
                      <a:r>
                        <a:rPr lang="en-US" sz="1000" kern="1200" baseline="0" dirty="0" err="1" smtClean="0">
                          <a:solidFill>
                            <a:schemeClr val="tx1"/>
                          </a:solidFill>
                          <a:effectLst/>
                          <a:latin typeface="+mn-lt"/>
                          <a:ea typeface="+mn-ea"/>
                          <a:cs typeface="+mn-cs"/>
                        </a:rPr>
                        <a:t>Semenanjung</a:t>
                      </a:r>
                      <a:r>
                        <a:rPr lang="en-US" sz="1000" kern="1200" baseline="0" dirty="0" smtClean="0">
                          <a:solidFill>
                            <a:schemeClr val="tx1"/>
                          </a:solidFill>
                          <a:effectLst/>
                          <a:latin typeface="+mn-lt"/>
                          <a:ea typeface="+mn-ea"/>
                          <a:cs typeface="+mn-cs"/>
                        </a:rPr>
                        <a:t> will be the largest solar power producer in Malaysia. The Projects </a:t>
                      </a:r>
                      <a:r>
                        <a:rPr lang="en-US" sz="1000" kern="1200" dirty="0" smtClean="0">
                          <a:solidFill>
                            <a:schemeClr val="tx1"/>
                          </a:solidFill>
                          <a:effectLst/>
                          <a:latin typeface="+mn-lt"/>
                          <a:ea typeface="+mn-ea"/>
                          <a:cs typeface="+mn-cs"/>
                        </a:rPr>
                        <a:t>are expected to be instrumental in helping Malaysia reach its ambition of 1 </a:t>
                      </a:r>
                      <a:r>
                        <a:rPr lang="en-US" sz="1000" kern="1200" dirty="0" err="1" smtClean="0">
                          <a:solidFill>
                            <a:schemeClr val="tx1"/>
                          </a:solidFill>
                          <a:effectLst/>
                          <a:latin typeface="+mn-lt"/>
                          <a:ea typeface="+mn-ea"/>
                          <a:cs typeface="+mn-cs"/>
                        </a:rPr>
                        <a:t>GWac</a:t>
                      </a:r>
                      <a:r>
                        <a:rPr lang="en-US" sz="1000" kern="1200" dirty="0" smtClean="0">
                          <a:solidFill>
                            <a:schemeClr val="tx1"/>
                          </a:solidFill>
                          <a:effectLst/>
                          <a:latin typeface="+mn-lt"/>
                          <a:ea typeface="+mn-ea"/>
                          <a:cs typeface="+mn-cs"/>
                        </a:rPr>
                        <a:t> from LSS by 2020</a:t>
                      </a:r>
                      <a:r>
                        <a:rPr lang="en-US" sz="1000" kern="1200" baseline="0" dirty="0" smtClean="0">
                          <a:solidFill>
                            <a:schemeClr val="tx1"/>
                          </a:solidFill>
                          <a:effectLst/>
                          <a:latin typeface="+mn-lt"/>
                          <a:ea typeface="+mn-ea"/>
                          <a:cs typeface="+mn-cs"/>
                        </a:rPr>
                        <a:t> and</a:t>
                      </a:r>
                      <a:r>
                        <a:rPr lang="en-US" sz="1000" kern="1200" dirty="0" smtClean="0">
                          <a:solidFill>
                            <a:schemeClr val="tx1"/>
                          </a:solidFill>
                          <a:effectLst/>
                          <a:latin typeface="+mn-lt"/>
                          <a:ea typeface="+mn-ea"/>
                          <a:cs typeface="+mn-cs"/>
                        </a:rPr>
                        <a:t> contribute towards sustainable electricity supply and the reduction of carbon emission in Malaysia in line with the National Renewable Energy Policy and National Green Technology Policy of Malaysia.</a:t>
                      </a:r>
                    </a:p>
                    <a:p>
                      <a:pPr marL="180975" marR="0" lvl="0" indent="-180975" algn="just" defTabSz="1030288" rtl="0" eaLnBrk="1" fontAlgn="base" latinLnBrk="0" hangingPunct="1">
                        <a:lnSpc>
                          <a:spcPct val="90000"/>
                        </a:lnSpc>
                        <a:spcBef>
                          <a:spcPct val="0"/>
                        </a:spcBef>
                        <a:spcAft>
                          <a:spcPct val="0"/>
                        </a:spcAft>
                        <a:buClrTx/>
                        <a:buSzTx/>
                        <a:buFont typeface="Wingdings" pitchFamily="2" charset="2"/>
                        <a:buChar char="§"/>
                        <a:tabLst/>
                        <a:defRPr/>
                      </a:pPr>
                      <a:r>
                        <a:rPr lang="en-US" sz="1000" b="0" kern="1200" dirty="0" smtClean="0">
                          <a:solidFill>
                            <a:schemeClr val="tx1"/>
                          </a:solidFill>
                          <a:effectLst/>
                          <a:latin typeface="+mn-lt"/>
                          <a:ea typeface="+mn-ea"/>
                          <a:cs typeface="+mn-cs"/>
                        </a:rPr>
                        <a:t>T</a:t>
                      </a:r>
                      <a:r>
                        <a:rPr lang="en-US" sz="1000" kern="1200" dirty="0" smtClean="0">
                          <a:solidFill>
                            <a:schemeClr val="tx1"/>
                          </a:solidFill>
                          <a:effectLst/>
                          <a:latin typeface="+mn-lt"/>
                          <a:ea typeface="+mn-ea"/>
                          <a:cs typeface="+mn-cs"/>
                        </a:rPr>
                        <a:t>he</a:t>
                      </a:r>
                      <a:r>
                        <a:rPr lang="en-US" sz="1000" kern="1200" baseline="0" dirty="0" smtClean="0">
                          <a:solidFill>
                            <a:schemeClr val="tx1"/>
                          </a:solidFill>
                          <a:effectLst/>
                          <a:latin typeface="+mn-lt"/>
                          <a:ea typeface="+mn-ea"/>
                          <a:cs typeface="+mn-cs"/>
                        </a:rPr>
                        <a:t> Green SRI </a:t>
                      </a:r>
                      <a:r>
                        <a:rPr lang="en-US" sz="1000" kern="1200" baseline="0" dirty="0" err="1" smtClean="0">
                          <a:solidFill>
                            <a:schemeClr val="tx1"/>
                          </a:solidFill>
                          <a:effectLst/>
                          <a:latin typeface="+mn-lt"/>
                          <a:ea typeface="+mn-ea"/>
                          <a:cs typeface="+mn-cs"/>
                        </a:rPr>
                        <a:t>Sukuk</a:t>
                      </a:r>
                      <a:r>
                        <a:rPr lang="en-US" sz="1000" kern="1200" baseline="0" dirty="0" smtClean="0">
                          <a:solidFill>
                            <a:schemeClr val="tx1"/>
                          </a:solidFill>
                          <a:effectLst/>
                          <a:latin typeface="+mn-lt"/>
                          <a:ea typeface="+mn-ea"/>
                          <a:cs typeface="+mn-cs"/>
                        </a:rPr>
                        <a:t> proceeds will be </a:t>
                      </a:r>
                      <a:r>
                        <a:rPr lang="en-US" sz="1000" kern="1200" baseline="0" dirty="0" err="1" smtClean="0">
                          <a:solidFill>
                            <a:schemeClr val="tx1"/>
                          </a:solidFill>
                          <a:effectLst/>
                          <a:latin typeface="+mn-lt"/>
                          <a:ea typeface="+mn-ea"/>
                          <a:cs typeface="+mn-cs"/>
                        </a:rPr>
                        <a:t>utilised</a:t>
                      </a:r>
                      <a:r>
                        <a:rPr lang="en-US" sz="1000" kern="1200" baseline="0" dirty="0" smtClean="0">
                          <a:solidFill>
                            <a:schemeClr val="tx1"/>
                          </a:solidFill>
                          <a:effectLst/>
                          <a:latin typeface="+mn-lt"/>
                          <a:ea typeface="+mn-ea"/>
                          <a:cs typeface="+mn-cs"/>
                        </a:rPr>
                        <a:t> to pay/advance </a:t>
                      </a:r>
                      <a:r>
                        <a:rPr lang="en-US" sz="1000" kern="1200" dirty="0" smtClean="0">
                          <a:solidFill>
                            <a:schemeClr val="tx1"/>
                          </a:solidFill>
                          <a:effectLst/>
                          <a:latin typeface="+mn-lt"/>
                          <a:ea typeface="+mn-ea"/>
                          <a:cs typeface="+mn-cs"/>
                        </a:rPr>
                        <a:t> to each Project Company to partially fund</a:t>
                      </a:r>
                      <a:r>
                        <a:rPr lang="en-US" sz="1000" kern="1200" baseline="0" dirty="0" smtClean="0">
                          <a:solidFill>
                            <a:schemeClr val="tx1"/>
                          </a:solidFill>
                          <a:effectLst/>
                          <a:latin typeface="+mn-lt"/>
                          <a:ea typeface="+mn-ea"/>
                          <a:cs typeface="+mn-cs"/>
                        </a:rPr>
                        <a:t> the respective Project Company’s project development cost.</a:t>
                      </a:r>
                    </a:p>
                    <a:p>
                      <a:pPr marL="180975" marR="0" lvl="0" indent="-180975" algn="just" defTabSz="1030288" rtl="0" eaLnBrk="1" fontAlgn="base" latinLnBrk="0" hangingPunct="1">
                        <a:lnSpc>
                          <a:spcPct val="90000"/>
                        </a:lnSpc>
                        <a:spcBef>
                          <a:spcPct val="0"/>
                        </a:spcBef>
                        <a:spcAft>
                          <a:spcPct val="0"/>
                        </a:spcAft>
                        <a:buClrTx/>
                        <a:buSzTx/>
                        <a:buFont typeface="Wingdings" pitchFamily="2" charset="2"/>
                        <a:buChar char="§"/>
                        <a:tabLst/>
                        <a:defRPr/>
                      </a:pPr>
                      <a:r>
                        <a:rPr lang="en-US" sz="1000" kern="1200" baseline="0" dirty="0" smtClean="0">
                          <a:solidFill>
                            <a:schemeClr val="tx1"/>
                          </a:solidFill>
                          <a:effectLst/>
                          <a:latin typeface="+mn-lt"/>
                          <a:ea typeface="+mn-ea"/>
                          <a:cs typeface="+mn-cs"/>
                        </a:rPr>
                        <a:t>QSP </a:t>
                      </a:r>
                      <a:r>
                        <a:rPr lang="en-US" sz="1000" kern="1200" baseline="0" dirty="0" err="1" smtClean="0">
                          <a:solidFill>
                            <a:schemeClr val="tx1"/>
                          </a:solidFill>
                          <a:effectLst/>
                          <a:latin typeface="+mn-lt"/>
                          <a:ea typeface="+mn-ea"/>
                          <a:cs typeface="+mn-cs"/>
                        </a:rPr>
                        <a:t>Semenanjung</a:t>
                      </a:r>
                      <a:r>
                        <a:rPr lang="en-US" sz="1000" kern="1200" baseline="0" dirty="0" smtClean="0">
                          <a:solidFill>
                            <a:schemeClr val="tx1"/>
                          </a:solidFill>
                          <a:effectLst/>
                          <a:latin typeface="+mn-lt"/>
                          <a:ea typeface="+mn-ea"/>
                          <a:cs typeface="+mn-cs"/>
                        </a:rPr>
                        <a:t> Green Bond Framework has received a Dark Green shading from the Center for International Climate Research (CICERO). The Dark Green shading is for projects and solutions that are </a:t>
                      </a:r>
                      <a:r>
                        <a:rPr lang="en-US" sz="1000" kern="1200" baseline="0" dirty="0" err="1" smtClean="0">
                          <a:solidFill>
                            <a:schemeClr val="tx1"/>
                          </a:solidFill>
                          <a:effectLst/>
                          <a:latin typeface="+mn-lt"/>
                          <a:ea typeface="+mn-ea"/>
                          <a:cs typeface="+mn-cs"/>
                        </a:rPr>
                        <a:t>realisation</a:t>
                      </a:r>
                      <a:r>
                        <a:rPr lang="en-US" sz="1000" kern="1200" baseline="0" dirty="0" smtClean="0">
                          <a:solidFill>
                            <a:schemeClr val="tx1"/>
                          </a:solidFill>
                          <a:effectLst/>
                          <a:latin typeface="+mn-lt"/>
                          <a:ea typeface="+mn-ea"/>
                          <a:cs typeface="+mn-cs"/>
                        </a:rPr>
                        <a:t> today of the long-term vision of low carbon and climate resilient future which entail zero emission solutions and governance structures that integrate environmental concerns into all activities .</a:t>
                      </a:r>
                      <a:endParaRPr lang="en-US" sz="1000" kern="1200" dirty="0" smtClean="0">
                        <a:solidFill>
                          <a:schemeClr val="tx1"/>
                        </a:solidFill>
                        <a:effectLst/>
                        <a:latin typeface="+mn-lt"/>
                        <a:ea typeface="+mn-ea"/>
                        <a:cs typeface="+mn-cs"/>
                      </a:endParaRPr>
                    </a:p>
                  </a:txBody>
                  <a:tcPr marL="43210" marR="43210" marT="46807" marB="46807" horzOverflow="overflow">
                    <a:lnL w="28575" cap="flat" cmpd="sng" algn="ctr">
                      <a:solidFill>
                        <a:schemeClr val="bg1"/>
                      </a:solidFill>
                      <a:prstDash val="solid"/>
                      <a:round/>
                      <a:headEnd type="none" w="med" len="med"/>
                      <a:tailEnd type="none" w="med" len="med"/>
                    </a:lnL>
                    <a:lnR>
                      <a:noFill/>
                    </a:lnR>
                    <a:lnT w="28575" cap="flat" cmpd="sng" algn="ctr">
                      <a:solidFill>
                        <a:srgbClr val="892035"/>
                      </a:solidFill>
                      <a:prstDash val="solid"/>
                      <a:round/>
                      <a:headEnd type="none" w="med" len="med"/>
                      <a:tailEnd type="none" w="med" len="med"/>
                    </a:lnT>
                    <a:lnB w="3175" cap="flat" cmpd="sng" algn="ctr">
                      <a:solidFill>
                        <a:srgbClr val="6E6E6E"/>
                      </a:solidFill>
                      <a:prstDash val="solid"/>
                      <a:round/>
                      <a:headEnd type="none" w="med" len="med"/>
                      <a:tailEnd type="none" w="med" len="med"/>
                    </a:lnB>
                    <a:lnTlToBr>
                      <a:noFill/>
                    </a:lnTlToBr>
                    <a:lnBlToTr>
                      <a:noFill/>
                    </a:lnBlToTr>
                    <a:noFill/>
                  </a:tcPr>
                </a:tc>
              </a:tr>
            </a:tbl>
          </a:graphicData>
        </a:graphic>
      </p:graphicFrame>
      <p:graphicFrame>
        <p:nvGraphicFramePr>
          <p:cNvPr id="13" name="Group 62"/>
          <p:cNvGraphicFramePr>
            <a:graphicFrameLocks noGrp="1"/>
          </p:cNvGraphicFramePr>
          <p:nvPr>
            <p:extLst>
              <p:ext uri="{D42A27DB-BD31-4B8C-83A1-F6EECF244321}">
                <p14:modId xmlns:p14="http://schemas.microsoft.com/office/powerpoint/2010/main" xmlns="" val="2003449842"/>
              </p:ext>
            </p:extLst>
          </p:nvPr>
        </p:nvGraphicFramePr>
        <p:xfrm>
          <a:off x="3052285" y="1069910"/>
          <a:ext cx="2789237" cy="3599676"/>
        </p:xfrm>
        <a:graphic>
          <a:graphicData uri="http://schemas.openxmlformats.org/drawingml/2006/table">
            <a:tbl>
              <a:tblPr/>
              <a:tblGrid>
                <a:gridCol w="774788"/>
                <a:gridCol w="2014449"/>
              </a:tblGrid>
              <a:tr h="228522">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mn-lt"/>
                          <a:ea typeface="MS PGothic"/>
                          <a:cs typeface="MS PGothic"/>
                        </a:rPr>
                        <a:t>Offering Summary </a:t>
                      </a:r>
                    </a:p>
                  </a:txBody>
                  <a:tcPr marL="36553" marR="36553" marT="36570" marB="36570" horzOverflow="overflow">
                    <a:lnL cap="flat">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a typeface="MS PGothic"/>
                        <a:cs typeface="MS PGothic"/>
                      </a:endParaRPr>
                    </a:p>
                  </a:txBody>
                  <a:tcPr marL="122212" marR="122212" marT="0" marB="0" anchor="ctr" horzOverflow="overflow">
                    <a:lnL>
                      <a:noFill/>
                    </a:lnL>
                    <a:lnR cap="flat">
                      <a:noFill/>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lnTlToBr>
                      <a:noFill/>
                    </a:lnTlToBr>
                    <a:lnBlToTr>
                      <a:noFill/>
                    </a:lnBlToTr>
                    <a:solidFill>
                      <a:srgbClr val="F6E7DE"/>
                    </a:solidFill>
                  </a:tcPr>
                </a:tc>
              </a:tr>
              <a:tr h="22867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ea typeface="MS PGothic"/>
                          <a:cs typeface="MS PGothic"/>
                        </a:rPr>
                        <a:t>Issuer</a:t>
                      </a:r>
                    </a:p>
                  </a:txBody>
                  <a:tcPr marL="36553" marR="36553" marT="36570" marB="36570" horzOverflow="overflow">
                    <a:lnL cap="flat">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solidFill>
                            <a:schemeClr val="tx1"/>
                          </a:solidFill>
                          <a:latin typeface="+mn-lt"/>
                          <a:ea typeface="ＭＳ Ｐゴシック"/>
                        </a:rPr>
                        <a:t>Quantum Solar Park (</a:t>
                      </a:r>
                      <a:r>
                        <a:rPr lang="en-GB" sz="1050" baseline="0" dirty="0" err="1" smtClean="0">
                          <a:solidFill>
                            <a:schemeClr val="tx1"/>
                          </a:solidFill>
                          <a:latin typeface="+mn-lt"/>
                          <a:ea typeface="ＭＳ Ｐゴシック"/>
                        </a:rPr>
                        <a:t>Semenanjung</a:t>
                      </a:r>
                      <a:r>
                        <a:rPr lang="en-GB" sz="1050" baseline="0" dirty="0" smtClean="0">
                          <a:solidFill>
                            <a:schemeClr val="tx1"/>
                          </a:solidFill>
                          <a:latin typeface="+mn-lt"/>
                          <a:ea typeface="ＭＳ Ｐゴシック"/>
                        </a:rPr>
                        <a:t>) </a:t>
                      </a:r>
                      <a:r>
                        <a:rPr lang="en-GB" sz="1050" baseline="0" dirty="0" err="1" smtClean="0">
                          <a:solidFill>
                            <a:schemeClr val="tx1"/>
                          </a:solidFill>
                          <a:latin typeface="+mn-lt"/>
                          <a:ea typeface="ＭＳ Ｐゴシック"/>
                        </a:rPr>
                        <a:t>Sdn</a:t>
                      </a:r>
                      <a:r>
                        <a:rPr lang="en-GB" sz="1050" baseline="0" dirty="0" smtClean="0">
                          <a:solidFill>
                            <a:schemeClr val="tx1"/>
                          </a:solidFill>
                          <a:latin typeface="+mn-lt"/>
                          <a:ea typeface="ＭＳ Ｐゴシック"/>
                        </a:rPr>
                        <a:t> </a:t>
                      </a:r>
                      <a:r>
                        <a:rPr lang="en-GB" sz="1050" baseline="0" dirty="0" err="1" smtClean="0">
                          <a:solidFill>
                            <a:schemeClr val="tx1"/>
                          </a:solidFill>
                          <a:latin typeface="+mn-lt"/>
                          <a:ea typeface="ＭＳ Ｐゴシック"/>
                        </a:rPr>
                        <a:t>Bhd</a:t>
                      </a:r>
                      <a:r>
                        <a:rPr lang="en-GB" sz="1050" baseline="0" dirty="0" smtClean="0">
                          <a:solidFill>
                            <a:schemeClr val="tx1"/>
                          </a:solidFill>
                          <a:latin typeface="+mn-lt"/>
                          <a:ea typeface="ＭＳ Ｐゴシック"/>
                        </a:rPr>
                        <a:t> (“</a:t>
                      </a:r>
                      <a:r>
                        <a:rPr lang="en-GB" sz="1050" b="1" baseline="0" dirty="0" smtClean="0">
                          <a:solidFill>
                            <a:schemeClr val="tx1"/>
                          </a:solidFill>
                          <a:latin typeface="+mn-lt"/>
                          <a:ea typeface="ＭＳ Ｐゴシック"/>
                        </a:rPr>
                        <a:t>QSP </a:t>
                      </a:r>
                      <a:r>
                        <a:rPr lang="en-GB" sz="1050" b="1" baseline="0" dirty="0" err="1" smtClean="0">
                          <a:solidFill>
                            <a:schemeClr val="tx1"/>
                          </a:solidFill>
                          <a:latin typeface="+mn-lt"/>
                          <a:ea typeface="ＭＳ Ｐゴシック"/>
                        </a:rPr>
                        <a:t>Semenanjung</a:t>
                      </a:r>
                      <a:r>
                        <a:rPr lang="en-GB" sz="1050" baseline="0" dirty="0" smtClean="0">
                          <a:solidFill>
                            <a:schemeClr val="tx1"/>
                          </a:solidFill>
                          <a:latin typeface="+mn-lt"/>
                          <a:ea typeface="ＭＳ Ｐゴシック"/>
                        </a:rPr>
                        <a:t>”)</a:t>
                      </a:r>
                      <a:endParaRPr lang="en-US" sz="1050" dirty="0">
                        <a:solidFill>
                          <a:schemeClr val="tx1"/>
                        </a:solidFill>
                        <a:latin typeface="+mn-lt"/>
                      </a:endParaRPr>
                    </a:p>
                  </a:txBody>
                  <a:tcPr marL="36553" marR="36553" marT="36570" marB="36570" horzOverflow="overflow">
                    <a:lnL>
                      <a:noFill/>
                    </a:lnL>
                    <a:lnR cap="flat">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609576">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1050" b="0" i="0" u="none" strike="noStrike" cap="none" normalizeH="0" baseline="0" dirty="0" smtClean="0">
                          <a:ln>
                            <a:noFill/>
                          </a:ln>
                          <a:solidFill>
                            <a:schemeClr val="tx1"/>
                          </a:solidFill>
                          <a:effectLst/>
                          <a:latin typeface="+mn-lt"/>
                          <a:ea typeface="MS PGothic"/>
                          <a:cs typeface="MS PGothic"/>
                        </a:rPr>
                        <a:t>Facility</a:t>
                      </a:r>
                    </a:p>
                    <a:p>
                      <a:pPr marL="0" marR="0" lvl="0" indent="0" algn="l" defTabSz="914400" rtl="0" eaLnBrk="0" fontAlgn="b"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mn-lt"/>
                        <a:ea typeface="MS PGothic"/>
                        <a:cs typeface="MS PGothic"/>
                      </a:endParaRPr>
                    </a:p>
                  </a:txBody>
                  <a:tcPr marL="36553" marR="36553" marT="36570" marB="3657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lg" len="lg"/>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tab pos="0" algn="l"/>
                        </a:tabLst>
                        <a:defRPr/>
                      </a:pPr>
                      <a:r>
                        <a:rPr kumimoji="0" lang="en-US" sz="1050" b="0" i="0" u="none" strike="noStrike" cap="none" normalizeH="0" baseline="0" dirty="0" smtClean="0">
                          <a:ln>
                            <a:noFill/>
                          </a:ln>
                          <a:solidFill>
                            <a:schemeClr val="tx1"/>
                          </a:solidFill>
                          <a:effectLst/>
                          <a:latin typeface="+mn-lt"/>
                          <a:ea typeface="MS PGothic"/>
                          <a:cs typeface="MS PGothic"/>
                        </a:rPr>
                        <a:t>Islamic medium term notes issuance of up to RM1.0 billion in nominal value (“</a:t>
                      </a:r>
                      <a:r>
                        <a:rPr kumimoji="0" lang="en-US" sz="1050" b="1" i="0" u="none" strike="noStrike" cap="none" normalizeH="0" baseline="0" dirty="0" smtClean="0">
                          <a:ln>
                            <a:noFill/>
                          </a:ln>
                          <a:solidFill>
                            <a:schemeClr val="tx1"/>
                          </a:solidFill>
                          <a:effectLst/>
                          <a:latin typeface="+mn-lt"/>
                          <a:ea typeface="MS PGothic"/>
                          <a:cs typeface="MS PGothic"/>
                        </a:rPr>
                        <a:t>Green SRI </a:t>
                      </a:r>
                      <a:r>
                        <a:rPr kumimoji="0" lang="en-US" sz="1050" b="1" i="0" u="none" strike="noStrike" cap="none" normalizeH="0" baseline="0" dirty="0" err="1" smtClean="0">
                          <a:ln>
                            <a:noFill/>
                          </a:ln>
                          <a:solidFill>
                            <a:schemeClr val="tx1"/>
                          </a:solidFill>
                          <a:effectLst/>
                          <a:latin typeface="+mn-lt"/>
                          <a:ea typeface="MS PGothic"/>
                          <a:cs typeface="MS PGothic"/>
                        </a:rPr>
                        <a:t>Sukuk</a:t>
                      </a:r>
                      <a:r>
                        <a:rPr kumimoji="0" lang="en-US" sz="1050" b="0" i="0" u="none" strike="noStrike" cap="none" normalizeH="0" baseline="0" dirty="0" smtClean="0">
                          <a:ln>
                            <a:noFill/>
                          </a:ln>
                          <a:solidFill>
                            <a:schemeClr val="tx1"/>
                          </a:solidFill>
                          <a:effectLst/>
                          <a:latin typeface="+mn-lt"/>
                          <a:ea typeface="MS PGothic"/>
                          <a:cs typeface="MS PGothic"/>
                        </a:rPr>
                        <a:t>”)</a:t>
                      </a:r>
                    </a:p>
                  </a:txBody>
                  <a:tcPr marL="36553" marR="36553" marT="36570" marB="3657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lg" len="lg"/>
                    </a:lnB>
                    <a:lnTlToBr>
                      <a:noFill/>
                    </a:lnTlToBr>
                    <a:lnBlToTr>
                      <a:noFill/>
                    </a:lnBlToTr>
                    <a:noFill/>
                  </a:tcPr>
                </a:tc>
              </a:tr>
              <a:tr h="30786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ea typeface="MS PGothic"/>
                          <a:cs typeface="MS PGothic"/>
                        </a:rPr>
                        <a:t>Islamic Principle</a:t>
                      </a:r>
                    </a:p>
                  </a:txBody>
                  <a:tcPr marL="36553" marR="36553" marT="36570" marB="3657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lg" len="lg"/>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tab pos="0" algn="l"/>
                        </a:tabLst>
                        <a:defRPr/>
                      </a:pPr>
                      <a:r>
                        <a:rPr kumimoji="0" lang="en-US" sz="1050" b="0" i="0" u="none" strike="noStrike" cap="none" normalizeH="0" baseline="0" dirty="0" err="1" smtClean="0">
                          <a:ln>
                            <a:noFill/>
                          </a:ln>
                          <a:solidFill>
                            <a:schemeClr val="tx1"/>
                          </a:solidFill>
                          <a:effectLst/>
                          <a:latin typeface="+mn-lt"/>
                          <a:ea typeface="MS PGothic"/>
                          <a:cs typeface="MS PGothic"/>
                        </a:rPr>
                        <a:t>Murabahah</a:t>
                      </a:r>
                      <a:r>
                        <a:rPr kumimoji="0" lang="en-US" sz="1050" b="0" i="0" u="none" strike="noStrike" cap="none" normalizeH="0" baseline="0" dirty="0" smtClean="0">
                          <a:ln>
                            <a:noFill/>
                          </a:ln>
                          <a:solidFill>
                            <a:schemeClr val="tx1"/>
                          </a:solidFill>
                          <a:effectLst/>
                          <a:latin typeface="+mn-lt"/>
                          <a:ea typeface="MS PGothic"/>
                          <a:cs typeface="MS PGothic"/>
                        </a:rPr>
                        <a:t> (via  a </a:t>
                      </a:r>
                      <a:r>
                        <a:rPr kumimoji="0" lang="en-US" sz="1050" b="0" i="0" u="none" strike="noStrike" cap="none" normalizeH="0" baseline="0" dirty="0" err="1" smtClean="0">
                          <a:ln>
                            <a:noFill/>
                          </a:ln>
                          <a:solidFill>
                            <a:schemeClr val="tx1"/>
                          </a:solidFill>
                          <a:effectLst/>
                          <a:latin typeface="+mn-lt"/>
                          <a:ea typeface="MS PGothic"/>
                          <a:cs typeface="MS PGothic"/>
                        </a:rPr>
                        <a:t>Tawarruq</a:t>
                      </a:r>
                      <a:r>
                        <a:rPr kumimoji="0" lang="en-US" sz="1050" b="0" i="0" u="none" strike="noStrike" cap="none" normalizeH="0" baseline="0" dirty="0" smtClean="0">
                          <a:ln>
                            <a:noFill/>
                          </a:ln>
                          <a:solidFill>
                            <a:schemeClr val="tx1"/>
                          </a:solidFill>
                          <a:effectLst/>
                          <a:latin typeface="+mn-lt"/>
                          <a:ea typeface="MS PGothic"/>
                          <a:cs typeface="MS PGothic"/>
                        </a:rPr>
                        <a:t> arrangement)</a:t>
                      </a:r>
                    </a:p>
                  </a:txBody>
                  <a:tcPr marL="36553" marR="36553" marT="36570" marB="3657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lg" len="lg"/>
                    </a:lnB>
                    <a:lnTlToBr>
                      <a:noFill/>
                    </a:lnTlToBr>
                    <a:lnBlToTr>
                      <a:noFill/>
                    </a:lnBlToTr>
                    <a:noFill/>
                  </a:tcPr>
                </a:tc>
              </a:tr>
              <a:tr h="31092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ea typeface="MS PGothic"/>
                          <a:cs typeface="MS PGothic"/>
                        </a:rPr>
                        <a:t>Issue Size</a:t>
                      </a:r>
                    </a:p>
                  </a:txBody>
                  <a:tcPr marL="36553" marR="36553" marT="36570" marB="3657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lg" len="lg"/>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tab pos="0" algn="l"/>
                        </a:tabLst>
                        <a:defRPr/>
                      </a:pPr>
                      <a:r>
                        <a:rPr lang="en-GB" sz="1050" dirty="0" smtClean="0">
                          <a:solidFill>
                            <a:schemeClr val="tx1"/>
                          </a:solidFill>
                          <a:latin typeface="+mn-lt"/>
                          <a:ea typeface="ＭＳ Ｐゴシック"/>
                          <a:cs typeface="ＭＳ Ｐゴシック"/>
                        </a:rPr>
                        <a:t>RM1.0 billion</a:t>
                      </a:r>
                      <a:endParaRPr kumimoji="0" lang="en-GB" sz="1050" b="0" i="0" u="none" strike="noStrike" cap="none" normalizeH="0" baseline="0" dirty="0" smtClean="0">
                        <a:ln>
                          <a:noFill/>
                        </a:ln>
                        <a:solidFill>
                          <a:schemeClr val="tx1"/>
                        </a:solidFill>
                        <a:effectLst/>
                        <a:latin typeface="+mn-lt"/>
                        <a:ea typeface="ＭＳ Ｐゴシック"/>
                        <a:cs typeface="MS PGothic"/>
                      </a:endParaRPr>
                    </a:p>
                  </a:txBody>
                  <a:tcPr marL="36553" marR="36553" marT="36570" marB="3657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lg" len="lg"/>
                    </a:lnB>
                    <a:lnTlToBr>
                      <a:noFill/>
                    </a:lnTlToBr>
                    <a:lnBlToTr>
                      <a:noFill/>
                    </a:lnBlToTr>
                    <a:noFill/>
                  </a:tcPr>
                </a:tc>
              </a:tr>
              <a:tr h="3139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ea typeface="MS PGothic"/>
                          <a:cs typeface="MS PGothic"/>
                        </a:rPr>
                        <a:t>Issuance Tenure</a:t>
                      </a:r>
                    </a:p>
                  </a:txBody>
                  <a:tcPr marL="36553" marR="36553" marT="36570" marB="3657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lg" len="lg"/>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tab pos="0" algn="l"/>
                        </a:tabLst>
                        <a:defRPr/>
                      </a:pPr>
                      <a:r>
                        <a:rPr lang="en-GB" sz="1050" dirty="0" smtClean="0">
                          <a:solidFill>
                            <a:schemeClr val="tx1"/>
                          </a:solidFill>
                          <a:latin typeface="+mn-lt"/>
                          <a:ea typeface="ＭＳ Ｐゴシック"/>
                          <a:cs typeface="ＭＳ Ｐゴシック"/>
                        </a:rPr>
                        <a:t>1.5 years</a:t>
                      </a:r>
                      <a:r>
                        <a:rPr lang="en-GB" sz="1050" baseline="0" dirty="0" smtClean="0">
                          <a:solidFill>
                            <a:schemeClr val="tx1"/>
                          </a:solidFill>
                          <a:latin typeface="+mn-lt"/>
                          <a:ea typeface="ＭＳ Ｐゴシック"/>
                          <a:cs typeface="ＭＳ Ｐゴシック"/>
                        </a:rPr>
                        <a:t>  </a:t>
                      </a:r>
                      <a:r>
                        <a:rPr lang="en-GB" sz="1050" dirty="0" smtClean="0">
                          <a:solidFill>
                            <a:schemeClr val="tx1"/>
                          </a:solidFill>
                          <a:latin typeface="+mn-lt"/>
                          <a:ea typeface="ＭＳ Ｐゴシック"/>
                          <a:cs typeface="ＭＳ Ｐゴシック"/>
                        </a:rPr>
                        <a:t>– </a:t>
                      </a:r>
                      <a:r>
                        <a:rPr lang="en-GB" sz="1050" baseline="0" dirty="0" smtClean="0">
                          <a:solidFill>
                            <a:schemeClr val="tx1"/>
                          </a:solidFill>
                          <a:latin typeface="+mn-lt"/>
                          <a:ea typeface="ＭＳ Ｐゴシック"/>
                          <a:cs typeface="ＭＳ Ｐゴシック"/>
                        </a:rPr>
                        <a:t>17.5 years</a:t>
                      </a:r>
                      <a:endParaRPr kumimoji="0" lang="en-GB" sz="1050" b="0" i="0" u="none" strike="noStrike" cap="none" normalizeH="0" baseline="0" dirty="0" smtClean="0">
                        <a:ln>
                          <a:noFill/>
                        </a:ln>
                        <a:solidFill>
                          <a:schemeClr val="tx1"/>
                        </a:solidFill>
                        <a:effectLst/>
                        <a:latin typeface="+mn-lt"/>
                        <a:ea typeface="ＭＳ Ｐゴシック"/>
                        <a:cs typeface="MS PGothic"/>
                      </a:endParaRPr>
                    </a:p>
                  </a:txBody>
                  <a:tcPr marL="36553" marR="36553" marT="36570" marB="3657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lg" len="lg"/>
                    </a:lnB>
                    <a:lnTlToBr>
                      <a:noFill/>
                    </a:lnTlToBr>
                    <a:lnBlToTr>
                      <a:noFill/>
                    </a:lnBlToTr>
                    <a:noFill/>
                  </a:tcPr>
                </a:tc>
              </a:tr>
              <a:tr h="23016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ea typeface="MS PGothic"/>
                          <a:cs typeface="MS PGothic"/>
                        </a:rPr>
                        <a:t>Rating</a:t>
                      </a:r>
                    </a:p>
                  </a:txBody>
                  <a:tcPr marL="36553" marR="36553" marT="36570" marB="3657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1050" b="0" i="0" u="none" strike="noStrike" cap="none" normalizeH="0" baseline="0" dirty="0" smtClean="0">
                          <a:ln>
                            <a:noFill/>
                          </a:ln>
                          <a:solidFill>
                            <a:schemeClr val="tx1"/>
                          </a:solidFill>
                          <a:effectLst/>
                          <a:latin typeface="+mn-lt"/>
                          <a:ea typeface="MS PGothic"/>
                          <a:cs typeface="MS PGothic"/>
                        </a:rPr>
                        <a:t>AA-</a:t>
                      </a:r>
                      <a:r>
                        <a:rPr kumimoji="0" lang="en-US" sz="1050" b="0" i="0" u="none" strike="noStrike" kern="1200" cap="none" normalizeH="0" baseline="0" dirty="0" smtClean="0">
                          <a:ln>
                            <a:noFill/>
                          </a:ln>
                          <a:solidFill>
                            <a:schemeClr val="tx1"/>
                          </a:solidFill>
                          <a:effectLst/>
                          <a:latin typeface="+mn-lt"/>
                          <a:ea typeface="MS PGothic"/>
                          <a:cs typeface="MS PGothic"/>
                        </a:rPr>
                        <a:t> by Malaysian Rating Corporation </a:t>
                      </a:r>
                      <a:r>
                        <a:rPr kumimoji="0" lang="en-US" sz="1050" b="0" i="0" u="none" strike="noStrike" kern="1200" cap="none" normalizeH="0" baseline="0" dirty="0" err="1" smtClean="0">
                          <a:ln>
                            <a:noFill/>
                          </a:ln>
                          <a:solidFill>
                            <a:schemeClr val="tx1"/>
                          </a:solidFill>
                          <a:effectLst/>
                          <a:latin typeface="+mn-lt"/>
                          <a:ea typeface="MS PGothic"/>
                          <a:cs typeface="MS PGothic"/>
                        </a:rPr>
                        <a:t>Berhad</a:t>
                      </a:r>
                      <a:r>
                        <a:rPr kumimoji="0" lang="en-US" sz="1050" b="0" i="0" u="none" strike="noStrike" kern="1200" cap="none" normalizeH="0" baseline="0" dirty="0" smtClean="0">
                          <a:ln>
                            <a:noFill/>
                          </a:ln>
                          <a:solidFill>
                            <a:schemeClr val="tx1"/>
                          </a:solidFill>
                          <a:effectLst/>
                          <a:latin typeface="+mn-lt"/>
                          <a:ea typeface="MS PGothic"/>
                          <a:cs typeface="MS PGothic"/>
                        </a:rPr>
                        <a:t> (“</a:t>
                      </a:r>
                      <a:r>
                        <a:rPr kumimoji="0" lang="en-US" sz="1050" b="1" i="0" u="none" strike="noStrike" kern="1200" cap="none" normalizeH="0" baseline="0" dirty="0" smtClean="0">
                          <a:ln>
                            <a:noFill/>
                          </a:ln>
                          <a:solidFill>
                            <a:schemeClr val="tx1"/>
                          </a:solidFill>
                          <a:effectLst/>
                          <a:latin typeface="+mn-lt"/>
                          <a:ea typeface="MS PGothic"/>
                          <a:cs typeface="MS PGothic"/>
                        </a:rPr>
                        <a:t>MARC</a:t>
                      </a:r>
                      <a:r>
                        <a:rPr kumimoji="0" lang="en-US" sz="1050" b="0" i="0" u="none" strike="noStrike" kern="1200" cap="none" normalizeH="0" baseline="0" dirty="0" smtClean="0">
                          <a:ln>
                            <a:noFill/>
                          </a:ln>
                          <a:solidFill>
                            <a:schemeClr val="tx1"/>
                          </a:solidFill>
                          <a:effectLst/>
                          <a:latin typeface="+mn-lt"/>
                          <a:ea typeface="MS PGothic"/>
                          <a:cs typeface="MS PGothic"/>
                        </a:rPr>
                        <a:t>”)</a:t>
                      </a:r>
                      <a:endParaRPr kumimoji="0" lang="en-US" sz="1050" b="0" i="0" u="none" strike="noStrike" cap="none" normalizeH="0" baseline="0" dirty="0" smtClean="0">
                        <a:ln>
                          <a:noFill/>
                        </a:ln>
                        <a:solidFill>
                          <a:schemeClr val="tx1"/>
                        </a:solidFill>
                        <a:effectLst/>
                        <a:latin typeface="+mn-lt"/>
                        <a:ea typeface="MS PGothic"/>
                        <a:cs typeface="MS PGothic"/>
                      </a:endParaRPr>
                    </a:p>
                  </a:txBody>
                  <a:tcPr marL="36553" marR="36553" marT="36570" marB="3657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247038">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1050" b="0" i="0" u="none" strike="noStrike" cap="none" normalizeH="0" baseline="0" dirty="0" smtClean="0">
                          <a:ln>
                            <a:noFill/>
                          </a:ln>
                          <a:solidFill>
                            <a:schemeClr val="tx1"/>
                          </a:solidFill>
                          <a:effectLst/>
                          <a:latin typeface="+mn-lt"/>
                          <a:ea typeface="MS PGothic"/>
                          <a:cs typeface="MS PGothic"/>
                        </a:rPr>
                        <a:t>Periodic Distribution</a:t>
                      </a:r>
                    </a:p>
                  </a:txBody>
                  <a:tcPr marL="36553" marR="36553" marT="36570" marB="3657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1050" b="0" i="0" u="none" strike="noStrike" cap="none" normalizeH="0" baseline="0" dirty="0" smtClean="0">
                          <a:ln>
                            <a:noFill/>
                          </a:ln>
                          <a:solidFill>
                            <a:schemeClr val="tx1"/>
                          </a:solidFill>
                          <a:effectLst/>
                          <a:latin typeface="+mn-lt"/>
                          <a:ea typeface="MS PGothic"/>
                          <a:cs typeface="MS PGothic"/>
                        </a:rPr>
                        <a:t>Semi-annual</a:t>
                      </a:r>
                    </a:p>
                  </a:txBody>
                  <a:tcPr marL="36553" marR="36553" marT="36570" marB="3657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246960">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1050" b="0" i="0" u="none" strike="noStrike" cap="none" normalizeH="0" baseline="0" dirty="0" smtClean="0">
                          <a:ln>
                            <a:noFill/>
                          </a:ln>
                          <a:solidFill>
                            <a:schemeClr val="tx1"/>
                          </a:solidFill>
                          <a:effectLst/>
                          <a:latin typeface="+mn-lt"/>
                          <a:ea typeface="MS PGothic"/>
                          <a:cs typeface="MS PGothic"/>
                        </a:rPr>
                        <a:t>Profit Rate</a:t>
                      </a:r>
                    </a:p>
                  </a:txBody>
                  <a:tcPr marL="36553" marR="36553" marT="36570" marB="3657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tab pos="0" algn="l"/>
                        </a:tabLst>
                        <a:defRPr/>
                      </a:pPr>
                      <a:r>
                        <a:rPr kumimoji="0" lang="en-GB" sz="1050" b="0" i="0" u="none" strike="noStrike" cap="none" normalizeH="0" baseline="0" dirty="0" smtClean="0">
                          <a:ln>
                            <a:noFill/>
                          </a:ln>
                          <a:solidFill>
                            <a:schemeClr val="tx1"/>
                          </a:solidFill>
                          <a:effectLst/>
                          <a:latin typeface="+mn-lt"/>
                          <a:ea typeface="ＭＳ Ｐゴシック"/>
                          <a:cs typeface="MS PGothic"/>
                        </a:rPr>
                        <a:t>4.81% - 6.16% </a:t>
                      </a:r>
                      <a:r>
                        <a:rPr kumimoji="0" lang="en-GB" sz="1050" b="0" i="0" u="none" strike="noStrike" cap="none" normalizeH="0" baseline="0" dirty="0" err="1" smtClean="0">
                          <a:ln>
                            <a:noFill/>
                          </a:ln>
                          <a:solidFill>
                            <a:schemeClr val="tx1"/>
                          </a:solidFill>
                          <a:effectLst/>
                          <a:latin typeface="+mn-lt"/>
                          <a:ea typeface="ＭＳ Ｐゴシック"/>
                          <a:cs typeface="MS PGothic"/>
                        </a:rPr>
                        <a:t>p.a</a:t>
                      </a:r>
                      <a:endParaRPr kumimoji="0" lang="en-GB" sz="1050" b="0" i="0" u="none" strike="noStrike" cap="none" normalizeH="0" baseline="0" dirty="0" smtClean="0">
                        <a:ln>
                          <a:noFill/>
                        </a:ln>
                        <a:solidFill>
                          <a:schemeClr val="tx1"/>
                        </a:solidFill>
                        <a:effectLst/>
                        <a:latin typeface="+mn-lt"/>
                        <a:ea typeface="ＭＳ Ｐゴシック"/>
                        <a:cs typeface="MS PGothic"/>
                      </a:endParaRPr>
                    </a:p>
                  </a:txBody>
                  <a:tcPr marL="36553" marR="36553" marT="36570" marB="3657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r h="173820">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1050" b="0" i="0" u="none" strike="noStrike" cap="none" normalizeH="0" baseline="0" dirty="0" smtClean="0">
                          <a:ln>
                            <a:noFill/>
                          </a:ln>
                          <a:solidFill>
                            <a:schemeClr val="tx1"/>
                          </a:solidFill>
                          <a:effectLst/>
                          <a:latin typeface="+mn-lt"/>
                          <a:ea typeface="MS PGothic"/>
                          <a:cs typeface="MS PGothic"/>
                        </a:rPr>
                        <a:t>Issue Date</a:t>
                      </a:r>
                    </a:p>
                  </a:txBody>
                  <a:tcPr marL="36553" marR="36553" marT="36570" marB="36570" horzOverflow="overflow">
                    <a:lnL cap="flat">
                      <a:noFill/>
                    </a:lnL>
                    <a:lnR>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en-US" sz="1050" b="0" i="0" u="none" strike="noStrike" cap="none" normalizeH="0" baseline="0" dirty="0" smtClean="0">
                          <a:ln>
                            <a:noFill/>
                          </a:ln>
                          <a:solidFill>
                            <a:schemeClr val="tx1"/>
                          </a:solidFill>
                          <a:effectLst/>
                          <a:latin typeface="+mn-lt"/>
                          <a:ea typeface="MS PGothic"/>
                          <a:cs typeface="MS PGothic"/>
                        </a:rPr>
                        <a:t>6 October 2017</a:t>
                      </a:r>
                    </a:p>
                  </a:txBody>
                  <a:tcPr marL="36553" marR="36553" marT="36570" marB="36570" horzOverflow="overflow">
                    <a:lnL>
                      <a:noFill/>
                    </a:lnL>
                    <a:lnR cap="flat">
                      <a:noFill/>
                    </a:lnR>
                    <a:lnT w="12700" cap="flat" cmpd="sng" algn="ctr">
                      <a:noFill/>
                      <a:prstDash val="solid"/>
                      <a:round/>
                      <a:headEnd type="none" w="med" len="med"/>
                      <a:tailEnd type="none" w="lg" len="lg"/>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14" name="Rectangle 59"/>
          <p:cNvSpPr>
            <a:spLocks noChangeArrowheads="1"/>
          </p:cNvSpPr>
          <p:nvPr/>
        </p:nvSpPr>
        <p:spPr bwMode="auto">
          <a:xfrm>
            <a:off x="465826" y="2514600"/>
            <a:ext cx="2209800" cy="1754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392" tIns="45699" rIns="91392" bIns="45699">
            <a:spAutoFit/>
          </a:bodyPr>
          <a:lstStyle/>
          <a:p>
            <a:pPr algn="ctr" defTabSz="912813">
              <a:tabLst>
                <a:tab pos="912813" algn="l"/>
              </a:tabLst>
            </a:pPr>
            <a:endParaRPr lang="en-US" sz="1200" dirty="0">
              <a:solidFill>
                <a:srgbClr val="000000"/>
              </a:solidFill>
              <a:latin typeface="Calibri" pitchFamily="34" charset="0"/>
              <a:cs typeface="Arial" pitchFamily="34" charset="0"/>
            </a:endParaRPr>
          </a:p>
          <a:p>
            <a:pPr algn="ctr" defTabSz="912813">
              <a:tabLst>
                <a:tab pos="912813" algn="l"/>
              </a:tabLst>
            </a:pPr>
            <a:r>
              <a:rPr lang="en-US" sz="1200" dirty="0" smtClean="0">
                <a:solidFill>
                  <a:srgbClr val="000000"/>
                </a:solidFill>
                <a:latin typeface="Calibri" pitchFamily="34" charset="0"/>
                <a:cs typeface="Arial" pitchFamily="34" charset="0"/>
              </a:rPr>
              <a:t>Sole Principal Adviser, </a:t>
            </a:r>
          </a:p>
          <a:p>
            <a:pPr algn="ctr" defTabSz="912813">
              <a:tabLst>
                <a:tab pos="912813" algn="l"/>
              </a:tabLst>
            </a:pPr>
            <a:r>
              <a:rPr lang="en-US" sz="1200" dirty="0" smtClean="0">
                <a:solidFill>
                  <a:srgbClr val="000000"/>
                </a:solidFill>
                <a:latin typeface="Calibri" pitchFamily="34" charset="0"/>
                <a:cs typeface="Arial" pitchFamily="34" charset="0"/>
              </a:rPr>
              <a:t>Lead Arranger, </a:t>
            </a:r>
          </a:p>
          <a:p>
            <a:pPr algn="ctr" defTabSz="912813">
              <a:tabLst>
                <a:tab pos="912813" algn="l"/>
              </a:tabLst>
            </a:pPr>
            <a:r>
              <a:rPr lang="en-US" sz="1200" dirty="0" smtClean="0">
                <a:solidFill>
                  <a:srgbClr val="000000"/>
                </a:solidFill>
                <a:latin typeface="Calibri" pitchFamily="34" charset="0"/>
                <a:cs typeface="Arial" pitchFamily="34" charset="0"/>
              </a:rPr>
              <a:t>Lead Manager</a:t>
            </a:r>
          </a:p>
          <a:p>
            <a:pPr algn="ctr" defTabSz="912813">
              <a:tabLst>
                <a:tab pos="912813" algn="l"/>
              </a:tabLst>
            </a:pPr>
            <a:endParaRPr lang="en-US" sz="1200" dirty="0">
              <a:solidFill>
                <a:srgbClr val="000000"/>
              </a:solidFill>
              <a:latin typeface="Calibri" pitchFamily="34" charset="0"/>
              <a:cs typeface="Arial" pitchFamily="34" charset="0"/>
            </a:endParaRPr>
          </a:p>
          <a:p>
            <a:pPr algn="ctr" defTabSz="912813">
              <a:tabLst>
                <a:tab pos="912813" algn="l"/>
              </a:tabLst>
            </a:pPr>
            <a:endParaRPr lang="en-US" sz="1200" dirty="0">
              <a:solidFill>
                <a:srgbClr val="000000"/>
              </a:solidFill>
              <a:latin typeface="Calibri" pitchFamily="34" charset="0"/>
              <a:cs typeface="Arial" pitchFamily="34" charset="0"/>
            </a:endParaRPr>
          </a:p>
          <a:p>
            <a:pPr algn="ctr" defTabSz="912813">
              <a:tabLst>
                <a:tab pos="912813" algn="l"/>
              </a:tabLst>
            </a:pPr>
            <a:r>
              <a:rPr lang="en-US" sz="1200" b="1" dirty="0">
                <a:solidFill>
                  <a:srgbClr val="000000"/>
                </a:solidFill>
                <a:latin typeface="Calibri" pitchFamily="34" charset="0"/>
                <a:cs typeface="Arial" pitchFamily="34" charset="0"/>
              </a:rPr>
              <a:t>CIMB</a:t>
            </a:r>
          </a:p>
          <a:p>
            <a:pPr algn="ctr" defTabSz="912813">
              <a:tabLst>
                <a:tab pos="912813" algn="l"/>
              </a:tabLst>
            </a:pPr>
            <a:endParaRPr lang="en-US" sz="1200" dirty="0">
              <a:solidFill>
                <a:srgbClr val="000000"/>
              </a:solidFill>
              <a:latin typeface="Calibri" pitchFamily="34" charset="0"/>
              <a:cs typeface="Arial" pitchFamily="34" charset="0"/>
            </a:endParaRPr>
          </a:p>
          <a:p>
            <a:pPr algn="ctr" defTabSz="912813">
              <a:tabLst>
                <a:tab pos="912813" algn="l"/>
              </a:tabLst>
            </a:pPr>
            <a:r>
              <a:rPr lang="en-US" sz="1200" b="1" dirty="0" smtClean="0">
                <a:solidFill>
                  <a:srgbClr val="000000"/>
                </a:solidFill>
                <a:latin typeface="Calibri" pitchFamily="34" charset="0"/>
                <a:cs typeface="Arial" pitchFamily="34" charset="0"/>
              </a:rPr>
              <a:t>October 2017</a:t>
            </a:r>
            <a:endParaRPr lang="en-US" sz="1200" b="1" dirty="0">
              <a:solidFill>
                <a:srgbClr val="000000"/>
              </a:solidFill>
              <a:latin typeface="Calibri" pitchFamily="34" charset="0"/>
              <a:cs typeface="Arial" pitchFamily="34" charset="0"/>
            </a:endParaRPr>
          </a:p>
        </p:txBody>
      </p:sp>
      <p:sp>
        <p:nvSpPr>
          <p:cNvPr id="15" name="TextBox 14"/>
          <p:cNvSpPr txBox="1"/>
          <p:nvPr/>
        </p:nvSpPr>
        <p:spPr>
          <a:xfrm>
            <a:off x="381000" y="1371600"/>
            <a:ext cx="2525263" cy="923330"/>
          </a:xfrm>
          <a:prstGeom prst="rect">
            <a:avLst/>
          </a:prstGeom>
          <a:noFill/>
        </p:spPr>
        <p:txBody>
          <a:bodyPr wrap="square" rtlCol="0">
            <a:spAutoFit/>
          </a:bodyPr>
          <a:lstStyle/>
          <a:p>
            <a:pPr algn="ctr"/>
            <a:r>
              <a:rPr lang="en-MY" b="1" dirty="0"/>
              <a:t>Quantum Solar Park (</a:t>
            </a:r>
            <a:r>
              <a:rPr lang="en-MY" b="1" dirty="0" err="1"/>
              <a:t>Semenanjung</a:t>
            </a:r>
            <a:r>
              <a:rPr lang="en-MY" b="1" dirty="0"/>
              <a:t>) </a:t>
            </a:r>
            <a:r>
              <a:rPr lang="en-MY" b="1" dirty="0" err="1"/>
              <a:t>Sdn</a:t>
            </a:r>
            <a:r>
              <a:rPr lang="en-MY" b="1" dirty="0"/>
              <a:t> </a:t>
            </a:r>
            <a:r>
              <a:rPr lang="en-MY" b="1" dirty="0" err="1"/>
              <a:t>Bhd</a:t>
            </a:r>
            <a:r>
              <a:rPr lang="en-MY" b="1" dirty="0"/>
              <a:t> </a:t>
            </a:r>
            <a:endParaRPr lang="en-MY" dirty="0"/>
          </a:p>
        </p:txBody>
      </p:sp>
    </p:spTree>
    <p:extLst>
      <p:ext uri="{BB962C8B-B14F-4D97-AF65-F5344CB8AC3E}">
        <p14:creationId xmlns:p14="http://schemas.microsoft.com/office/powerpoint/2010/main" xmlns="" val="40417505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3"/>
          <p:cNvSpPr txBox="1">
            <a:spLocks noChangeArrowheads="1"/>
          </p:cNvSpPr>
          <p:nvPr/>
        </p:nvSpPr>
        <p:spPr bwMode="auto">
          <a:xfrm>
            <a:off x="601244" y="1124745"/>
            <a:ext cx="8009399" cy="5184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1042988" eaLnBrk="0" hangingPunct="0">
              <a:tabLst>
                <a:tab pos="0" algn="l"/>
              </a:tabLst>
              <a:defRPr sz="2500">
                <a:solidFill>
                  <a:schemeClr val="bg1"/>
                </a:solidFill>
                <a:latin typeface="Arial Narrow" pitchFamily="34" charset="0"/>
                <a:ea typeface="ＭＳ Ｐゴシック" pitchFamily="34" charset="-128"/>
              </a:defRPr>
            </a:lvl1pPr>
            <a:lvl2pPr marL="742950" indent="-285750" defTabSz="1042988" eaLnBrk="0" hangingPunct="0">
              <a:tabLst>
                <a:tab pos="0" algn="l"/>
              </a:tabLst>
              <a:defRPr sz="2500">
                <a:solidFill>
                  <a:schemeClr val="bg1"/>
                </a:solidFill>
                <a:latin typeface="Arial Narrow" pitchFamily="34" charset="0"/>
                <a:ea typeface="ＭＳ Ｐゴシック" pitchFamily="34" charset="-128"/>
              </a:defRPr>
            </a:lvl2pPr>
            <a:lvl3pPr marL="1143000" indent="-228600" defTabSz="1042988" eaLnBrk="0" hangingPunct="0">
              <a:tabLst>
                <a:tab pos="0" algn="l"/>
              </a:tabLst>
              <a:defRPr sz="2500">
                <a:solidFill>
                  <a:schemeClr val="bg1"/>
                </a:solidFill>
                <a:latin typeface="Arial Narrow" pitchFamily="34" charset="0"/>
                <a:ea typeface="ＭＳ Ｐゴシック" pitchFamily="34" charset="-128"/>
              </a:defRPr>
            </a:lvl3pPr>
            <a:lvl4pPr marL="1600200" indent="-228600" defTabSz="1042988" eaLnBrk="0" hangingPunct="0">
              <a:tabLst>
                <a:tab pos="0" algn="l"/>
              </a:tabLst>
              <a:defRPr sz="2500">
                <a:solidFill>
                  <a:schemeClr val="bg1"/>
                </a:solidFill>
                <a:latin typeface="Arial Narrow" pitchFamily="34" charset="0"/>
                <a:ea typeface="ＭＳ Ｐゴシック" pitchFamily="34" charset="-128"/>
              </a:defRPr>
            </a:lvl4pPr>
            <a:lvl5pPr marL="2057400" indent="-228600" defTabSz="1042988" eaLnBrk="0" hangingPunct="0">
              <a:tabLst>
                <a:tab pos="0" algn="l"/>
              </a:tabLst>
              <a:defRPr sz="2500">
                <a:solidFill>
                  <a:schemeClr val="bg1"/>
                </a:solidFill>
                <a:latin typeface="Arial Narrow" pitchFamily="34" charset="0"/>
                <a:ea typeface="ＭＳ Ｐゴシック" pitchFamily="34" charset="-128"/>
              </a:defRPr>
            </a:lvl5pPr>
            <a:lvl6pPr marL="2514600" indent="-228600" defTabSz="1042988" eaLnBrk="0" fontAlgn="base" hangingPunct="0">
              <a:spcBef>
                <a:spcPct val="0"/>
              </a:spcBef>
              <a:spcAft>
                <a:spcPct val="0"/>
              </a:spcAft>
              <a:tabLst>
                <a:tab pos="0" algn="l"/>
              </a:tabLst>
              <a:defRPr sz="2500">
                <a:solidFill>
                  <a:schemeClr val="bg1"/>
                </a:solidFill>
                <a:latin typeface="Arial Narrow" pitchFamily="34" charset="0"/>
                <a:ea typeface="ＭＳ Ｐゴシック" pitchFamily="34" charset="-128"/>
              </a:defRPr>
            </a:lvl6pPr>
            <a:lvl7pPr marL="2971800" indent="-228600" defTabSz="1042988" eaLnBrk="0" fontAlgn="base" hangingPunct="0">
              <a:spcBef>
                <a:spcPct val="0"/>
              </a:spcBef>
              <a:spcAft>
                <a:spcPct val="0"/>
              </a:spcAft>
              <a:tabLst>
                <a:tab pos="0" algn="l"/>
              </a:tabLst>
              <a:defRPr sz="2500">
                <a:solidFill>
                  <a:schemeClr val="bg1"/>
                </a:solidFill>
                <a:latin typeface="Arial Narrow" pitchFamily="34" charset="0"/>
                <a:ea typeface="ＭＳ Ｐゴシック" pitchFamily="34" charset="-128"/>
              </a:defRPr>
            </a:lvl7pPr>
            <a:lvl8pPr marL="3429000" indent="-228600" defTabSz="1042988" eaLnBrk="0" fontAlgn="base" hangingPunct="0">
              <a:spcBef>
                <a:spcPct val="0"/>
              </a:spcBef>
              <a:spcAft>
                <a:spcPct val="0"/>
              </a:spcAft>
              <a:tabLst>
                <a:tab pos="0" algn="l"/>
              </a:tabLst>
              <a:defRPr sz="2500">
                <a:solidFill>
                  <a:schemeClr val="bg1"/>
                </a:solidFill>
                <a:latin typeface="Arial Narrow" pitchFamily="34" charset="0"/>
                <a:ea typeface="ＭＳ Ｐゴシック" pitchFamily="34" charset="-128"/>
              </a:defRPr>
            </a:lvl8pPr>
            <a:lvl9pPr marL="3886200" indent="-228600" defTabSz="1042988" eaLnBrk="0" fontAlgn="base" hangingPunct="0">
              <a:spcBef>
                <a:spcPct val="0"/>
              </a:spcBef>
              <a:spcAft>
                <a:spcPct val="0"/>
              </a:spcAft>
              <a:tabLst>
                <a:tab pos="0" algn="l"/>
              </a:tabLst>
              <a:defRPr sz="2500">
                <a:solidFill>
                  <a:schemeClr val="bg1"/>
                </a:solidFill>
                <a:latin typeface="Arial Narrow" pitchFamily="34" charset="0"/>
                <a:ea typeface="ＭＳ Ｐゴシック" pitchFamily="34" charset="-128"/>
              </a:defRPr>
            </a:lvl9pPr>
          </a:lstStyle>
          <a:p>
            <a:pPr algn="just" defTabSz="1041143">
              <a:spcBef>
                <a:spcPct val="10000"/>
              </a:spcBef>
            </a:pPr>
            <a:r>
              <a:rPr lang="en-MY" sz="1200" b="0" dirty="0">
                <a:solidFill>
                  <a:srgbClr val="000000"/>
                </a:solidFill>
                <a:latin typeface="Calibri" pitchFamily="34" charset="0"/>
              </a:rPr>
              <a:t>This presentation has been prepared by CIMB Investment Bank Berhad (“</a:t>
            </a:r>
            <a:r>
              <a:rPr lang="en-MY" sz="1200" dirty="0">
                <a:solidFill>
                  <a:srgbClr val="000000"/>
                </a:solidFill>
                <a:latin typeface="Calibri" pitchFamily="34" charset="0"/>
              </a:rPr>
              <a:t>CIMB</a:t>
            </a:r>
            <a:r>
              <a:rPr lang="en-MY" sz="1200" b="0" dirty="0">
                <a:solidFill>
                  <a:srgbClr val="000000"/>
                </a:solidFill>
                <a:latin typeface="Calibri" pitchFamily="34" charset="0"/>
              </a:rPr>
              <a:t>”) exclusively for the benefit and internal use of the recipient in order to indicate, on a preliminary basis, the feasibility of possible transactions. Terms contained in this presentation are intended for discussion purposes only and are subject to a definitive agreement. All information contained in this presentation belongs to CIMB and its related corporations (“</a:t>
            </a:r>
            <a:r>
              <a:rPr lang="en-MY" sz="1200" dirty="0">
                <a:solidFill>
                  <a:srgbClr val="000000"/>
                </a:solidFill>
                <a:latin typeface="Calibri" pitchFamily="34" charset="0"/>
              </a:rPr>
              <a:t>CIMB</a:t>
            </a:r>
            <a:r>
              <a:rPr lang="en-MY" sz="1200" b="0" dirty="0">
                <a:solidFill>
                  <a:srgbClr val="000000"/>
                </a:solidFill>
                <a:latin typeface="Calibri" pitchFamily="34" charset="0"/>
              </a:rPr>
              <a:t> </a:t>
            </a:r>
            <a:r>
              <a:rPr lang="en-MY" sz="1200" dirty="0">
                <a:solidFill>
                  <a:srgbClr val="000000"/>
                </a:solidFill>
                <a:latin typeface="Calibri" pitchFamily="34" charset="0"/>
              </a:rPr>
              <a:t>Group</a:t>
            </a:r>
            <a:r>
              <a:rPr lang="en-MY" sz="1200" b="0" dirty="0">
                <a:solidFill>
                  <a:srgbClr val="000000"/>
                </a:solidFill>
                <a:latin typeface="Calibri" pitchFamily="34" charset="0"/>
              </a:rPr>
              <a:t>”) and may not be copied, distributed or otherwise disseminated in whole or in part without the written consent of CIMB Group.</a:t>
            </a:r>
          </a:p>
          <a:p>
            <a:pPr algn="just" defTabSz="1041143">
              <a:spcBef>
                <a:spcPct val="10000"/>
              </a:spcBef>
            </a:pPr>
            <a:endParaRPr lang="en-MY" sz="1200" b="0" dirty="0">
              <a:solidFill>
                <a:srgbClr val="000000"/>
              </a:solidFill>
              <a:latin typeface="Calibri" pitchFamily="34" charset="0"/>
            </a:endParaRPr>
          </a:p>
          <a:p>
            <a:pPr algn="just" defTabSz="1041143">
              <a:spcBef>
                <a:spcPct val="10000"/>
              </a:spcBef>
            </a:pPr>
            <a:r>
              <a:rPr lang="en-MY" sz="1200" b="0" dirty="0">
                <a:solidFill>
                  <a:srgbClr val="000000"/>
                </a:solidFill>
                <a:latin typeface="Calibri" pitchFamily="34" charset="0"/>
              </a:rPr>
              <a:t>This presentation has been prepared on the basis of information that is believed to be correct at the time the presentation was prepared, but that may not have been independently verified. CIMB Group makes no express or implied warranty as to the accuracy or completeness of any such information.</a:t>
            </a:r>
          </a:p>
          <a:p>
            <a:pPr algn="just" defTabSz="1041143">
              <a:spcBef>
                <a:spcPct val="10000"/>
              </a:spcBef>
            </a:pPr>
            <a:endParaRPr lang="en-MY" sz="1200" b="0" dirty="0">
              <a:solidFill>
                <a:srgbClr val="000000"/>
              </a:solidFill>
              <a:latin typeface="Calibri" pitchFamily="34" charset="0"/>
            </a:endParaRPr>
          </a:p>
          <a:p>
            <a:pPr algn="just" defTabSz="1041143">
              <a:spcBef>
                <a:spcPct val="10000"/>
              </a:spcBef>
            </a:pPr>
            <a:r>
              <a:rPr lang="en-MY" sz="1200" b="0" dirty="0">
                <a:solidFill>
                  <a:srgbClr val="000000"/>
                </a:solidFill>
                <a:latin typeface="Calibri" pitchFamily="34" charset="0"/>
              </a:rPr>
              <a:t>None of the member of the CIMB Group and its affiliates (including its joint venture companies and their respective related corporations) is acting as an advisor or agent to any person to whom this presentation is directed. Such persons must make their own independent assessment of the contents of this presentation, should not treat such content as advice relating to legal, accounting, taxation or investment matters and should consult their own advisers.</a:t>
            </a:r>
          </a:p>
          <a:p>
            <a:pPr algn="just" defTabSz="1041143">
              <a:spcBef>
                <a:spcPct val="10000"/>
              </a:spcBef>
            </a:pPr>
            <a:endParaRPr lang="en-MY" sz="1200" b="0" dirty="0">
              <a:solidFill>
                <a:srgbClr val="000000"/>
              </a:solidFill>
              <a:latin typeface="Calibri" pitchFamily="34" charset="0"/>
            </a:endParaRPr>
          </a:p>
          <a:p>
            <a:pPr algn="just" defTabSz="1041143">
              <a:spcBef>
                <a:spcPct val="10000"/>
              </a:spcBef>
            </a:pPr>
            <a:r>
              <a:rPr lang="en-MY" sz="1200" b="0" dirty="0">
                <a:solidFill>
                  <a:srgbClr val="000000"/>
                </a:solidFill>
                <a:latin typeface="Calibri" pitchFamily="34" charset="0"/>
              </a:rPr>
              <a:t>Any member of the CIMB Group and its affiliates (including its joint venture companies and their respective related corporations) may  act as a principal or agent in any transaction contemplated by this presentation, or any other transaction connected with any such transaction, and may as a result earn brokerage, commission or other income. Nothing in this presentation is intended to be, or should be construed as an offer to buy or sell, or invitation to subscribe for, any securities.</a:t>
            </a:r>
          </a:p>
          <a:p>
            <a:pPr algn="just" defTabSz="1041143">
              <a:spcBef>
                <a:spcPct val="10000"/>
              </a:spcBef>
            </a:pPr>
            <a:endParaRPr lang="en-MY" sz="1200" b="0" dirty="0">
              <a:solidFill>
                <a:srgbClr val="000000"/>
              </a:solidFill>
              <a:latin typeface="Calibri" pitchFamily="34" charset="0"/>
            </a:endParaRPr>
          </a:p>
          <a:p>
            <a:pPr algn="just" defTabSz="1041143">
              <a:spcBef>
                <a:spcPct val="10000"/>
              </a:spcBef>
            </a:pPr>
            <a:r>
              <a:rPr lang="en-MY" sz="1200" b="0" dirty="0">
                <a:solidFill>
                  <a:srgbClr val="000000"/>
                </a:solidFill>
                <a:latin typeface="Calibri" pitchFamily="34" charset="0"/>
              </a:rPr>
              <a:t>None of the CIMB Group and its affiliates (including its joint venture companies and their respective related corporations) and their respective directors, employees and representatives are to have any liability (including liability to any person by reason of negligence or negligent misstatement) from any statement, opinion, information or matter (express or implied) arising out of, contained in or derived from or any omission from the presentation, except liability under statute that cannot be excluded.</a:t>
            </a:r>
          </a:p>
        </p:txBody>
      </p:sp>
      <p:sp>
        <p:nvSpPr>
          <p:cNvPr id="26" name="Text Placeholder 2"/>
          <p:cNvSpPr txBox="1">
            <a:spLocks/>
          </p:cNvSpPr>
          <p:nvPr/>
        </p:nvSpPr>
        <p:spPr bwMode="auto">
          <a:xfrm>
            <a:off x="1191393" y="136056"/>
            <a:ext cx="6767433" cy="638175"/>
          </a:xfrm>
          <a:prstGeom prst="rect">
            <a:avLst/>
          </a:prstGeom>
          <a:noFill/>
          <a:ln w="9525">
            <a:noFill/>
            <a:miter lim="800000"/>
            <a:headEnd/>
            <a:tailEnd/>
          </a:ln>
        </p:spPr>
        <p:txBody>
          <a:bodyPr lIns="43173" tIns="43173" rIns="43173" bIns="43173" anchor="ctr"/>
          <a:lstStyle/>
          <a:p>
            <a:pPr algn="ctr" defTabSz="912813" eaLnBrk="0" fontAlgn="base" hangingPunct="0">
              <a:lnSpc>
                <a:spcPct val="90000"/>
              </a:lnSpc>
              <a:spcBef>
                <a:spcPct val="0"/>
              </a:spcBef>
              <a:spcAft>
                <a:spcPts val="600"/>
              </a:spcAft>
            </a:pPr>
            <a:r>
              <a:rPr lang="en-GB" sz="2800" dirty="0" smtClean="0">
                <a:solidFill>
                  <a:srgbClr val="A40000"/>
                </a:solidFill>
                <a:latin typeface="Calibri" pitchFamily="34" charset="0"/>
                <a:cs typeface="Arial" pitchFamily="34" charset="0"/>
                <a:sym typeface="Lucida Grande" charset="0"/>
              </a:rPr>
              <a:t>Disclaimer</a:t>
            </a:r>
            <a:endParaRPr lang="en-GB" sz="2800" b="1" dirty="0">
              <a:solidFill>
                <a:srgbClr val="A40000"/>
              </a:solidFill>
              <a:latin typeface="Calibri" pitchFamily="34" charset="0"/>
              <a:ea typeface="ＭＳ Ｐゴシック" pitchFamily="34" charset="-128"/>
              <a:cs typeface="Arial" pitchFamily="34" charset="0"/>
              <a:sym typeface="Lucida Grande" charset="0"/>
            </a:endParaRPr>
          </a:p>
        </p:txBody>
      </p:sp>
      <p:cxnSp>
        <p:nvCxnSpPr>
          <p:cNvPr id="27" name="Straight Connector 26"/>
          <p:cNvCxnSpPr/>
          <p:nvPr/>
        </p:nvCxnSpPr>
        <p:spPr>
          <a:xfrm>
            <a:off x="459720" y="749846"/>
            <a:ext cx="8314889"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37869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Placeholder 2"/>
          <p:cNvSpPr txBox="1">
            <a:spLocks/>
          </p:cNvSpPr>
          <p:nvPr/>
        </p:nvSpPr>
        <p:spPr bwMode="auto">
          <a:xfrm>
            <a:off x="192942" y="136056"/>
            <a:ext cx="7331386" cy="638175"/>
          </a:xfrm>
          <a:prstGeom prst="rect">
            <a:avLst/>
          </a:prstGeom>
          <a:noFill/>
          <a:ln w="9525">
            <a:noFill/>
            <a:miter lim="800000"/>
            <a:headEnd/>
            <a:tailEnd/>
          </a:ln>
        </p:spPr>
        <p:txBody>
          <a:bodyPr lIns="43173" tIns="43173" rIns="43173" bIns="43173" anchor="ctr"/>
          <a:lstStyle/>
          <a:p>
            <a:pPr defTabSz="912813" eaLnBrk="0" hangingPunct="0">
              <a:lnSpc>
                <a:spcPct val="90000"/>
              </a:lnSpc>
              <a:spcAft>
                <a:spcPts val="600"/>
              </a:spcAft>
            </a:pPr>
            <a:r>
              <a:rPr lang="en-GB" sz="2800" b="1" dirty="0">
                <a:solidFill>
                  <a:srgbClr val="A40000"/>
                </a:solidFill>
                <a:latin typeface="Calibri" pitchFamily="34" charset="0"/>
                <a:cs typeface="Arial" pitchFamily="34" charset="0"/>
                <a:sym typeface="Lucida Grande" charset="0"/>
              </a:rPr>
              <a:t>The Green Bonds Market</a:t>
            </a:r>
            <a:endParaRPr lang="en-GB" sz="2800" b="1" i="1" dirty="0">
              <a:solidFill>
                <a:srgbClr val="A40000"/>
              </a:solidFill>
              <a:latin typeface="Calibri" pitchFamily="34" charset="0"/>
              <a:ea typeface="ＭＳ Ｐゴシック" pitchFamily="34" charset="-128"/>
              <a:cs typeface="Arial" pitchFamily="34" charset="0"/>
              <a:sym typeface="Lucida Grande" charset="0"/>
            </a:endParaRPr>
          </a:p>
        </p:txBody>
      </p:sp>
      <p:cxnSp>
        <p:nvCxnSpPr>
          <p:cNvPr id="66" name="Straight Connector 65"/>
          <p:cNvCxnSpPr/>
          <p:nvPr/>
        </p:nvCxnSpPr>
        <p:spPr>
          <a:xfrm>
            <a:off x="117030" y="749846"/>
            <a:ext cx="9007796"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8" name="Rectangle 67"/>
          <p:cNvSpPr>
            <a:spLocks noChangeArrowheads="1"/>
          </p:cNvSpPr>
          <p:nvPr/>
        </p:nvSpPr>
        <p:spPr bwMode="auto">
          <a:xfrm>
            <a:off x="251520" y="980728"/>
            <a:ext cx="7992888" cy="4608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691" tIns="45345" rIns="90691" bIns="45345"/>
          <a:lstStyle/>
          <a:p>
            <a:pPr marL="180975" lvl="4" indent="-180975" algn="just" defTabSz="1042988" fontAlgn="base">
              <a:spcBef>
                <a:spcPts val="300"/>
              </a:spcBef>
              <a:spcAft>
                <a:spcPts val="300"/>
              </a:spcAft>
              <a:buSzPct val="80000"/>
              <a:buFontTx/>
              <a:buBlip>
                <a:blip r:embed="rId2"/>
              </a:buBlip>
              <a:defRPr/>
            </a:pPr>
            <a:r>
              <a:rPr lang="en-MY" b="0" dirty="0" smtClean="0">
                <a:solidFill>
                  <a:prstClr val="black"/>
                </a:solidFill>
                <a:latin typeface="+mj-lt"/>
                <a:ea typeface="ＭＳ Ｐゴシック"/>
                <a:cs typeface="Arial" pitchFamily="34" charset="0"/>
              </a:rPr>
              <a:t> The </a:t>
            </a:r>
            <a:r>
              <a:rPr lang="en-MY" b="0" dirty="0" smtClean="0">
                <a:solidFill>
                  <a:prstClr val="black"/>
                </a:solidFill>
                <a:latin typeface="+mj-lt"/>
                <a:ea typeface="ＭＳ Ｐゴシック"/>
                <a:cs typeface="Arial" pitchFamily="34" charset="0"/>
              </a:rPr>
              <a:t>Green Bonds market has grown multiple folds over </a:t>
            </a:r>
            <a:r>
              <a:rPr lang="en-MY" b="0" dirty="0">
                <a:solidFill>
                  <a:prstClr val="black"/>
                </a:solidFill>
                <a:latin typeface="+mj-lt"/>
                <a:ea typeface="ＭＳ Ｐゴシック"/>
                <a:cs typeface="Arial" pitchFamily="34" charset="0"/>
              </a:rPr>
              <a:t>the past 5 </a:t>
            </a:r>
            <a:r>
              <a:rPr lang="en-MY" b="0" dirty="0" smtClean="0">
                <a:solidFill>
                  <a:prstClr val="black"/>
                </a:solidFill>
                <a:latin typeface="+mj-lt"/>
                <a:ea typeface="ＭＳ Ｐゴシック"/>
                <a:cs typeface="Arial" pitchFamily="34" charset="0"/>
              </a:rPr>
              <a:t>years: </a:t>
            </a:r>
          </a:p>
          <a:p>
            <a:pPr marL="638175" lvl="5" indent="-180975" algn="just" defTabSz="1042988" fontAlgn="base">
              <a:spcBef>
                <a:spcPts val="300"/>
              </a:spcBef>
              <a:spcAft>
                <a:spcPts val="300"/>
              </a:spcAft>
              <a:buSzPct val="80000"/>
              <a:buFontTx/>
              <a:buBlip>
                <a:blip r:embed="rId2"/>
              </a:buBlip>
              <a:defRPr/>
            </a:pPr>
            <a:r>
              <a:rPr lang="en-MY" dirty="0" smtClean="0">
                <a:solidFill>
                  <a:prstClr val="black"/>
                </a:solidFill>
                <a:latin typeface="+mj-lt"/>
                <a:ea typeface="ＭＳ Ｐゴシック"/>
                <a:cs typeface="Arial" pitchFamily="34" charset="0"/>
              </a:rPr>
              <a:t> </a:t>
            </a:r>
            <a:r>
              <a:rPr lang="en-MY" dirty="0" smtClean="0">
                <a:solidFill>
                  <a:prstClr val="black"/>
                </a:solidFill>
                <a:latin typeface="+mj-lt"/>
                <a:ea typeface="ＭＳ Ｐゴシック"/>
                <a:cs typeface="Arial" pitchFamily="34" charset="0"/>
              </a:rPr>
              <a:t>I</a:t>
            </a:r>
            <a:r>
              <a:rPr lang="en-MY" b="0" dirty="0" smtClean="0">
                <a:solidFill>
                  <a:prstClr val="black"/>
                </a:solidFill>
                <a:latin typeface="+mj-lt"/>
                <a:ea typeface="ＭＳ Ｐゴシック"/>
                <a:cs typeface="Arial" pitchFamily="34" charset="0"/>
              </a:rPr>
              <a:t>ssuances totalled </a:t>
            </a:r>
            <a:r>
              <a:rPr lang="en-MY" b="0" dirty="0" smtClean="0">
                <a:solidFill>
                  <a:prstClr val="black"/>
                </a:solidFill>
                <a:latin typeface="+mj-lt"/>
                <a:ea typeface="ＭＳ Ｐゴシック"/>
                <a:cs typeface="Arial" pitchFamily="34" charset="0"/>
              </a:rPr>
              <a:t>USD113.0 </a:t>
            </a:r>
            <a:r>
              <a:rPr lang="en-MY" b="0" dirty="0">
                <a:solidFill>
                  <a:prstClr val="black"/>
                </a:solidFill>
                <a:latin typeface="+mj-lt"/>
                <a:ea typeface="ＭＳ Ｐゴシック"/>
                <a:cs typeface="Arial" pitchFamily="34" charset="0"/>
              </a:rPr>
              <a:t>billion </a:t>
            </a:r>
            <a:r>
              <a:rPr lang="en-MY" b="0" dirty="0" smtClean="0">
                <a:solidFill>
                  <a:prstClr val="black"/>
                </a:solidFill>
                <a:latin typeface="+mj-lt"/>
                <a:ea typeface="ＭＳ Ｐゴシック"/>
                <a:cs typeface="Arial" pitchFamily="34" charset="0"/>
              </a:rPr>
              <a:t>in 2017 </a:t>
            </a:r>
            <a:r>
              <a:rPr lang="en-MY" b="0" dirty="0">
                <a:solidFill>
                  <a:prstClr val="black"/>
                </a:solidFill>
                <a:latin typeface="+mj-lt"/>
                <a:ea typeface="ＭＳ Ｐゴシック"/>
                <a:cs typeface="Arial" pitchFamily="34" charset="0"/>
              </a:rPr>
              <a:t>compared to </a:t>
            </a:r>
            <a:r>
              <a:rPr lang="en-MY" b="0" dirty="0" smtClean="0">
                <a:solidFill>
                  <a:prstClr val="black"/>
                </a:solidFill>
                <a:latin typeface="+mj-lt"/>
                <a:ea typeface="ＭＳ Ｐゴシック"/>
                <a:cs typeface="Arial" pitchFamily="34" charset="0"/>
              </a:rPr>
              <a:t>only USD1.8 </a:t>
            </a:r>
            <a:r>
              <a:rPr lang="en-MY" b="0" dirty="0">
                <a:solidFill>
                  <a:prstClr val="black"/>
                </a:solidFill>
                <a:latin typeface="+mj-lt"/>
                <a:ea typeface="ＭＳ Ｐゴシック"/>
                <a:cs typeface="Arial" pitchFamily="34" charset="0"/>
              </a:rPr>
              <a:t>billion in 2012. </a:t>
            </a:r>
            <a:endParaRPr lang="en-MY" b="0" dirty="0" smtClean="0">
              <a:solidFill>
                <a:prstClr val="black"/>
              </a:solidFill>
              <a:latin typeface="+mj-lt"/>
              <a:ea typeface="ＭＳ Ｐゴシック"/>
              <a:cs typeface="Arial" pitchFamily="34" charset="0"/>
            </a:endParaRPr>
          </a:p>
          <a:p>
            <a:pPr marL="638175" lvl="5" indent="-180975" algn="just" defTabSz="1042988" fontAlgn="base">
              <a:spcBef>
                <a:spcPts val="300"/>
              </a:spcBef>
              <a:spcAft>
                <a:spcPts val="300"/>
              </a:spcAft>
              <a:buSzPct val="80000"/>
              <a:buFontTx/>
              <a:buBlip>
                <a:blip r:embed="rId2"/>
              </a:buBlip>
              <a:defRPr/>
            </a:pPr>
            <a:r>
              <a:rPr lang="en-MY" dirty="0" smtClean="0">
                <a:solidFill>
                  <a:prstClr val="black"/>
                </a:solidFill>
                <a:latin typeface="+mj-lt"/>
                <a:ea typeface="ＭＳ Ｐゴシック"/>
                <a:cs typeface="Arial" pitchFamily="34" charset="0"/>
              </a:rPr>
              <a:t> </a:t>
            </a:r>
            <a:r>
              <a:rPr lang="en-MY" b="0" dirty="0" smtClean="0">
                <a:solidFill>
                  <a:prstClr val="black"/>
                </a:solidFill>
                <a:latin typeface="+mj-lt"/>
                <a:ea typeface="ＭＳ Ｐゴシック"/>
                <a:cs typeface="Arial" pitchFamily="34" charset="0"/>
              </a:rPr>
              <a:t>Initially</a:t>
            </a:r>
            <a:r>
              <a:rPr lang="en-MY" b="0" dirty="0" smtClean="0">
                <a:solidFill>
                  <a:prstClr val="black"/>
                </a:solidFill>
                <a:latin typeface="+mj-lt"/>
                <a:ea typeface="ＭＳ Ｐゴシック"/>
                <a:cs typeface="Arial" pitchFamily="34" charset="0"/>
              </a:rPr>
              <a:t>, issuances were mainly from SSAs^ but in a short span of a few years, the market has seen a greater diversity of green bond issuers</a:t>
            </a:r>
            <a:r>
              <a:rPr lang="en-MY" b="0" dirty="0" smtClean="0">
                <a:solidFill>
                  <a:prstClr val="black"/>
                </a:solidFill>
                <a:latin typeface="+mj-lt"/>
                <a:ea typeface="ＭＳ Ｐゴシック"/>
                <a:cs typeface="Arial" pitchFamily="34" charset="0"/>
              </a:rPr>
              <a:t>.</a:t>
            </a:r>
          </a:p>
          <a:p>
            <a:pPr marL="180975" lvl="4" indent="-180975" algn="just" defTabSz="1042988" fontAlgn="base">
              <a:spcBef>
                <a:spcPts val="300"/>
              </a:spcBef>
              <a:spcAft>
                <a:spcPts val="300"/>
              </a:spcAft>
              <a:buSzPct val="80000"/>
              <a:buFontTx/>
              <a:buBlip>
                <a:blip r:embed="rId2"/>
              </a:buBlip>
              <a:defRPr/>
            </a:pPr>
            <a:endParaRPr lang="en-MY" b="0" dirty="0" smtClean="0">
              <a:solidFill>
                <a:prstClr val="black"/>
              </a:solidFill>
              <a:latin typeface="+mj-lt"/>
              <a:ea typeface="ＭＳ Ｐゴシック"/>
              <a:cs typeface="Arial" pitchFamily="34" charset="0"/>
            </a:endParaRPr>
          </a:p>
          <a:p>
            <a:pPr marL="180975" lvl="4" indent="-180975" algn="just" defTabSz="1042988" fontAlgn="base">
              <a:spcBef>
                <a:spcPts val="300"/>
              </a:spcBef>
              <a:spcAft>
                <a:spcPts val="300"/>
              </a:spcAft>
              <a:buSzPct val="80000"/>
              <a:buFontTx/>
              <a:buBlip>
                <a:blip r:embed="rId2"/>
              </a:buBlip>
              <a:defRPr/>
            </a:pPr>
            <a:r>
              <a:rPr lang="en-US" b="0" dirty="0" smtClean="0">
                <a:solidFill>
                  <a:prstClr val="black"/>
                </a:solidFill>
                <a:latin typeface="+mj-lt"/>
                <a:ea typeface="ＭＳ Ｐゴシック"/>
                <a:cs typeface="Arial" pitchFamily="34" charset="0"/>
              </a:rPr>
              <a:t> Whilst </a:t>
            </a:r>
            <a:r>
              <a:rPr lang="en-US" b="0" dirty="0" smtClean="0">
                <a:solidFill>
                  <a:prstClr val="black"/>
                </a:solidFill>
                <a:latin typeface="+mj-lt"/>
                <a:ea typeface="ＭＳ Ｐゴシック"/>
                <a:cs typeface="Arial" pitchFamily="34" charset="0"/>
              </a:rPr>
              <a:t>issuers are steadily adding to the supply of green bonds, the growth in environmental, social and governance (“</a:t>
            </a:r>
            <a:r>
              <a:rPr lang="en-US" b="1" dirty="0" smtClean="0">
                <a:solidFill>
                  <a:prstClr val="black"/>
                </a:solidFill>
                <a:latin typeface="+mj-lt"/>
                <a:ea typeface="ＭＳ Ｐゴシック"/>
                <a:cs typeface="Arial" pitchFamily="34" charset="0"/>
              </a:rPr>
              <a:t>ESG</a:t>
            </a:r>
            <a:r>
              <a:rPr lang="en-US" b="0" dirty="0" smtClean="0">
                <a:solidFill>
                  <a:prstClr val="black"/>
                </a:solidFill>
                <a:latin typeface="+mj-lt"/>
                <a:ea typeface="ＭＳ Ｐゴシック"/>
                <a:cs typeface="Arial" pitchFamily="34" charset="0"/>
              </a:rPr>
              <a:t>”) investing is also, in tandem, driving demand for this asset class. </a:t>
            </a:r>
            <a:endParaRPr lang="en-US" b="0" dirty="0" smtClean="0">
              <a:solidFill>
                <a:prstClr val="black"/>
              </a:solidFill>
              <a:latin typeface="+mj-lt"/>
              <a:ea typeface="ＭＳ Ｐゴシック"/>
              <a:cs typeface="Arial" pitchFamily="34" charset="0"/>
            </a:endParaRPr>
          </a:p>
          <a:p>
            <a:pPr marL="180975" lvl="4" indent="-180975" algn="just" defTabSz="1042988" fontAlgn="base">
              <a:spcBef>
                <a:spcPts val="300"/>
              </a:spcBef>
              <a:spcAft>
                <a:spcPts val="300"/>
              </a:spcAft>
              <a:buSzPct val="80000"/>
              <a:buFontTx/>
              <a:buBlip>
                <a:blip r:embed="rId2"/>
              </a:buBlip>
              <a:defRPr/>
            </a:pPr>
            <a:endParaRPr lang="en-US" b="0" dirty="0" smtClean="0">
              <a:solidFill>
                <a:prstClr val="black"/>
              </a:solidFill>
              <a:latin typeface="+mj-lt"/>
              <a:ea typeface="ＭＳ Ｐゴシック"/>
              <a:cs typeface="Arial" pitchFamily="34" charset="0"/>
            </a:endParaRPr>
          </a:p>
          <a:p>
            <a:pPr marL="180975" lvl="4" indent="-180975" algn="just" defTabSz="1042988" fontAlgn="base">
              <a:spcBef>
                <a:spcPts val="300"/>
              </a:spcBef>
              <a:spcAft>
                <a:spcPts val="300"/>
              </a:spcAft>
              <a:buSzPct val="80000"/>
              <a:buFontTx/>
              <a:buBlip>
                <a:blip r:embed="rId2"/>
              </a:buBlip>
              <a:defRPr/>
            </a:pPr>
            <a:r>
              <a:rPr lang="en-US" dirty="0" smtClean="0">
                <a:solidFill>
                  <a:prstClr val="black"/>
                </a:solidFill>
                <a:latin typeface="+mj-lt"/>
                <a:ea typeface="ＭＳ Ｐゴシック"/>
                <a:cs typeface="Arial" pitchFamily="34" charset="0"/>
              </a:rPr>
              <a:t> According </a:t>
            </a:r>
            <a:r>
              <a:rPr lang="en-US" dirty="0" smtClean="0">
                <a:solidFill>
                  <a:prstClr val="black"/>
                </a:solidFill>
                <a:latin typeface="+mj-lt"/>
                <a:ea typeface="ＭＳ Ｐゴシック"/>
                <a:cs typeface="Arial" pitchFamily="34" charset="0"/>
              </a:rPr>
              <a:t>to Global Sustainable Investment Review’s 2016 report, the field of ESG investing is estimated to encompass 26% of assets under management globally – almost USD23 trillion.</a:t>
            </a:r>
            <a:endParaRPr lang="en-US" b="0" dirty="0">
              <a:solidFill>
                <a:prstClr val="black"/>
              </a:solidFill>
              <a:latin typeface="+mj-lt"/>
              <a:ea typeface="ＭＳ Ｐゴシック"/>
              <a:cs typeface="Arial" pitchFamily="34" charset="0"/>
            </a:endParaRPr>
          </a:p>
        </p:txBody>
      </p:sp>
      <p:sp>
        <p:nvSpPr>
          <p:cNvPr id="92" name="Text Box 55"/>
          <p:cNvSpPr txBox="1">
            <a:spLocks noChangeArrowheads="1"/>
          </p:cNvSpPr>
          <p:nvPr/>
        </p:nvSpPr>
        <p:spPr bwMode="auto">
          <a:xfrm>
            <a:off x="232787" y="6428075"/>
            <a:ext cx="4094614" cy="169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type="none" w="lg" len="lg"/>
              </a14:hiddenLine>
            </a:ext>
          </a:extLst>
        </p:spPr>
        <p:txBody>
          <a:bodyPr wrap="square" lIns="0" tIns="0" rIns="0" bIns="0">
            <a:spAutoFit/>
          </a:bodyPr>
          <a:lstStyle>
            <a:lvl1pPr marL="174625" indent="-174625" defTabSz="1039813" eaLnBrk="0" hangingPunct="0">
              <a:defRPr sz="2500">
                <a:solidFill>
                  <a:schemeClr val="bg1"/>
                </a:solidFill>
                <a:latin typeface="Arial Narrow" pitchFamily="34" charset="0"/>
                <a:ea typeface="ＭＳ Ｐゴシック" pitchFamily="34" charset="-128"/>
              </a:defRPr>
            </a:lvl1pPr>
            <a:lvl2pPr marL="742950" indent="-285750" defTabSz="1039813" eaLnBrk="0" hangingPunct="0">
              <a:defRPr sz="2500">
                <a:solidFill>
                  <a:schemeClr val="bg1"/>
                </a:solidFill>
                <a:latin typeface="Arial Narrow" pitchFamily="34" charset="0"/>
                <a:ea typeface="ＭＳ Ｐゴシック" pitchFamily="34" charset="-128"/>
              </a:defRPr>
            </a:lvl2pPr>
            <a:lvl3pPr marL="1143000" indent="-228600" defTabSz="1039813" eaLnBrk="0" hangingPunct="0">
              <a:defRPr sz="2500">
                <a:solidFill>
                  <a:schemeClr val="bg1"/>
                </a:solidFill>
                <a:latin typeface="Arial Narrow" pitchFamily="34" charset="0"/>
                <a:ea typeface="ＭＳ Ｐゴシック" pitchFamily="34" charset="-128"/>
              </a:defRPr>
            </a:lvl3pPr>
            <a:lvl4pPr marL="1600200" indent="-228600" defTabSz="1039813" eaLnBrk="0" hangingPunct="0">
              <a:defRPr sz="2500">
                <a:solidFill>
                  <a:schemeClr val="bg1"/>
                </a:solidFill>
                <a:latin typeface="Arial Narrow" pitchFamily="34" charset="0"/>
                <a:ea typeface="ＭＳ Ｐゴシック" pitchFamily="34" charset="-128"/>
              </a:defRPr>
            </a:lvl4pPr>
            <a:lvl5pPr marL="2057400" indent="-228600" defTabSz="1039813" eaLnBrk="0" hangingPunct="0">
              <a:defRPr sz="2500">
                <a:solidFill>
                  <a:schemeClr val="bg1"/>
                </a:solidFill>
                <a:latin typeface="Arial Narrow" pitchFamily="34" charset="0"/>
                <a:ea typeface="ＭＳ Ｐゴシック" pitchFamily="34" charset="-128"/>
              </a:defRPr>
            </a:lvl5pPr>
            <a:lvl6pPr marL="25146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6pPr>
            <a:lvl7pPr marL="29718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7pPr>
            <a:lvl8pPr marL="34290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8pPr>
            <a:lvl9pPr marL="38862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9pPr>
          </a:lstStyle>
          <a:p>
            <a:pPr marL="0" indent="0" eaLnBrk="1" hangingPunct="1"/>
            <a:r>
              <a:rPr lang="en-US" sz="1100" b="0" i="1" dirty="0" smtClean="0">
                <a:solidFill>
                  <a:prstClr val="black"/>
                </a:solidFill>
                <a:latin typeface="+mj-lt"/>
              </a:rPr>
              <a:t>^SSA – Sovereign, Supranational and Government Agencies</a:t>
            </a:r>
            <a:endParaRPr lang="en-US" sz="1100" b="0" i="1" dirty="0">
              <a:solidFill>
                <a:prstClr val="black"/>
              </a:solidFill>
              <a:latin typeface="+mj-lt"/>
            </a:endParaRPr>
          </a:p>
        </p:txBody>
      </p:sp>
    </p:spTree>
    <p:extLst>
      <p:ext uri="{BB962C8B-B14F-4D97-AF65-F5344CB8AC3E}">
        <p14:creationId xmlns:p14="http://schemas.microsoft.com/office/powerpoint/2010/main" xmlns="" val="3630992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Placeholder 2"/>
          <p:cNvSpPr txBox="1">
            <a:spLocks/>
          </p:cNvSpPr>
          <p:nvPr/>
        </p:nvSpPr>
        <p:spPr bwMode="auto">
          <a:xfrm>
            <a:off x="192942" y="136056"/>
            <a:ext cx="7331386" cy="638175"/>
          </a:xfrm>
          <a:prstGeom prst="rect">
            <a:avLst/>
          </a:prstGeom>
          <a:noFill/>
          <a:ln w="9525">
            <a:noFill/>
            <a:miter lim="800000"/>
            <a:headEnd/>
            <a:tailEnd/>
          </a:ln>
        </p:spPr>
        <p:txBody>
          <a:bodyPr lIns="43173" tIns="43173" rIns="43173" bIns="43173" anchor="ctr"/>
          <a:lstStyle/>
          <a:p>
            <a:pPr defTabSz="912813" eaLnBrk="0" hangingPunct="0">
              <a:lnSpc>
                <a:spcPct val="90000"/>
              </a:lnSpc>
              <a:spcAft>
                <a:spcPts val="600"/>
              </a:spcAft>
            </a:pPr>
            <a:r>
              <a:rPr lang="en-GB" sz="2800" b="1" dirty="0">
                <a:solidFill>
                  <a:srgbClr val="A40000"/>
                </a:solidFill>
                <a:latin typeface="Calibri" pitchFamily="34" charset="0"/>
                <a:cs typeface="Arial" pitchFamily="34" charset="0"/>
                <a:sym typeface="Lucida Grande" charset="0"/>
              </a:rPr>
              <a:t>The Green Bonds Market</a:t>
            </a:r>
            <a:endParaRPr lang="en-GB" sz="2800" b="1" i="1" dirty="0">
              <a:solidFill>
                <a:srgbClr val="A40000"/>
              </a:solidFill>
              <a:latin typeface="Calibri" pitchFamily="34" charset="0"/>
              <a:ea typeface="ＭＳ Ｐゴシック" pitchFamily="34" charset="-128"/>
              <a:cs typeface="Arial" pitchFamily="34" charset="0"/>
              <a:sym typeface="Lucida Grande" charset="0"/>
            </a:endParaRPr>
          </a:p>
        </p:txBody>
      </p:sp>
      <p:cxnSp>
        <p:nvCxnSpPr>
          <p:cNvPr id="66" name="Straight Connector 65"/>
          <p:cNvCxnSpPr/>
          <p:nvPr/>
        </p:nvCxnSpPr>
        <p:spPr>
          <a:xfrm>
            <a:off x="117030" y="749846"/>
            <a:ext cx="9007796"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Text Box 55"/>
          <p:cNvSpPr txBox="1">
            <a:spLocks noChangeArrowheads="1"/>
          </p:cNvSpPr>
          <p:nvPr/>
        </p:nvSpPr>
        <p:spPr bwMode="auto">
          <a:xfrm>
            <a:off x="179512" y="6553919"/>
            <a:ext cx="2533619"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type="none" w="lg" len="lg"/>
              </a14:hiddenLine>
            </a:ext>
          </a:extLst>
        </p:spPr>
        <p:txBody>
          <a:bodyPr wrap="square" lIns="0" tIns="0" rIns="0" bIns="0">
            <a:spAutoFit/>
          </a:bodyPr>
          <a:lstStyle>
            <a:lvl1pPr marL="174625" indent="-174625" defTabSz="1039813" eaLnBrk="0" hangingPunct="0">
              <a:defRPr sz="2500">
                <a:solidFill>
                  <a:schemeClr val="bg1"/>
                </a:solidFill>
                <a:latin typeface="Arial Narrow" pitchFamily="34" charset="0"/>
                <a:ea typeface="ＭＳ Ｐゴシック" pitchFamily="34" charset="-128"/>
              </a:defRPr>
            </a:lvl1pPr>
            <a:lvl2pPr marL="742950" indent="-285750" defTabSz="1039813" eaLnBrk="0" hangingPunct="0">
              <a:defRPr sz="2500">
                <a:solidFill>
                  <a:schemeClr val="bg1"/>
                </a:solidFill>
                <a:latin typeface="Arial Narrow" pitchFamily="34" charset="0"/>
                <a:ea typeface="ＭＳ Ｐゴシック" pitchFamily="34" charset="-128"/>
              </a:defRPr>
            </a:lvl2pPr>
            <a:lvl3pPr marL="1143000" indent="-228600" defTabSz="1039813" eaLnBrk="0" hangingPunct="0">
              <a:defRPr sz="2500">
                <a:solidFill>
                  <a:schemeClr val="bg1"/>
                </a:solidFill>
                <a:latin typeface="Arial Narrow" pitchFamily="34" charset="0"/>
                <a:ea typeface="ＭＳ Ｐゴシック" pitchFamily="34" charset="-128"/>
              </a:defRPr>
            </a:lvl3pPr>
            <a:lvl4pPr marL="1600200" indent="-228600" defTabSz="1039813" eaLnBrk="0" hangingPunct="0">
              <a:defRPr sz="2500">
                <a:solidFill>
                  <a:schemeClr val="bg1"/>
                </a:solidFill>
                <a:latin typeface="Arial Narrow" pitchFamily="34" charset="0"/>
                <a:ea typeface="ＭＳ Ｐゴシック" pitchFamily="34" charset="-128"/>
              </a:defRPr>
            </a:lvl4pPr>
            <a:lvl5pPr marL="2057400" indent="-228600" defTabSz="1039813" eaLnBrk="0" hangingPunct="0">
              <a:defRPr sz="2500">
                <a:solidFill>
                  <a:schemeClr val="bg1"/>
                </a:solidFill>
                <a:latin typeface="Arial Narrow" pitchFamily="34" charset="0"/>
                <a:ea typeface="ＭＳ Ｐゴシック" pitchFamily="34" charset="-128"/>
              </a:defRPr>
            </a:lvl5pPr>
            <a:lvl6pPr marL="25146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6pPr>
            <a:lvl7pPr marL="29718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7pPr>
            <a:lvl8pPr marL="34290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8pPr>
            <a:lvl9pPr marL="38862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9pPr>
          </a:lstStyle>
          <a:p>
            <a:pPr eaLnBrk="1" hangingPunct="1"/>
            <a:r>
              <a:rPr lang="en-US" sz="800" b="0" i="1" dirty="0" smtClean="0">
                <a:solidFill>
                  <a:prstClr val="black"/>
                </a:solidFill>
                <a:latin typeface="+mj-lt"/>
              </a:rPr>
              <a:t>*Source: Bloomberg as at </a:t>
            </a:r>
            <a:r>
              <a:rPr lang="en-US" sz="800" b="0" i="1" dirty="0">
                <a:solidFill>
                  <a:prstClr val="black"/>
                </a:solidFill>
                <a:latin typeface="+mj-lt"/>
              </a:rPr>
              <a:t>2</a:t>
            </a:r>
            <a:r>
              <a:rPr lang="en-US" sz="800" b="0" i="1" dirty="0" smtClean="0">
                <a:solidFill>
                  <a:prstClr val="black"/>
                </a:solidFill>
                <a:latin typeface="+mj-lt"/>
              </a:rPr>
              <a:t> January 2018</a:t>
            </a:r>
            <a:endParaRPr lang="en-US" sz="800" b="0" i="1" dirty="0">
              <a:solidFill>
                <a:prstClr val="black"/>
              </a:solidFill>
              <a:latin typeface="+mj-lt"/>
            </a:endParaRPr>
          </a:p>
        </p:txBody>
      </p:sp>
      <p:graphicFrame>
        <p:nvGraphicFramePr>
          <p:cNvPr id="94" name="Chart 93"/>
          <p:cNvGraphicFramePr>
            <a:graphicFrameLocks/>
          </p:cNvGraphicFramePr>
          <p:nvPr>
            <p:extLst>
              <p:ext uri="{D42A27DB-BD31-4B8C-83A1-F6EECF244321}">
                <p14:modId xmlns:p14="http://schemas.microsoft.com/office/powerpoint/2010/main" xmlns="" val="511527030"/>
              </p:ext>
            </p:extLst>
          </p:nvPr>
        </p:nvGraphicFramePr>
        <p:xfrm>
          <a:off x="4412441" y="2708920"/>
          <a:ext cx="4552047"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95" name="Text Box 55"/>
          <p:cNvSpPr txBox="1">
            <a:spLocks noChangeArrowheads="1"/>
          </p:cNvSpPr>
          <p:nvPr/>
        </p:nvSpPr>
        <p:spPr bwMode="auto">
          <a:xfrm>
            <a:off x="1764579" y="991761"/>
            <a:ext cx="604778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type="none" w="lg" len="lg"/>
              </a14:hiddenLine>
            </a:ext>
          </a:extLst>
        </p:spPr>
        <p:txBody>
          <a:bodyPr wrap="square" lIns="0" tIns="0" rIns="0" bIns="0">
            <a:spAutoFit/>
          </a:bodyPr>
          <a:lstStyle>
            <a:lvl1pPr marL="174625" indent="-174625" defTabSz="1039813" eaLnBrk="0" hangingPunct="0">
              <a:defRPr sz="2500">
                <a:solidFill>
                  <a:schemeClr val="bg1"/>
                </a:solidFill>
                <a:latin typeface="Arial Narrow" pitchFamily="34" charset="0"/>
                <a:ea typeface="ＭＳ Ｐゴシック" pitchFamily="34" charset="-128"/>
              </a:defRPr>
            </a:lvl1pPr>
            <a:lvl2pPr marL="742950" indent="-285750" defTabSz="1039813" eaLnBrk="0" hangingPunct="0">
              <a:defRPr sz="2500">
                <a:solidFill>
                  <a:schemeClr val="bg1"/>
                </a:solidFill>
                <a:latin typeface="Arial Narrow" pitchFamily="34" charset="0"/>
                <a:ea typeface="ＭＳ Ｐゴシック" pitchFamily="34" charset="-128"/>
              </a:defRPr>
            </a:lvl2pPr>
            <a:lvl3pPr marL="1143000" indent="-228600" defTabSz="1039813" eaLnBrk="0" hangingPunct="0">
              <a:defRPr sz="2500">
                <a:solidFill>
                  <a:schemeClr val="bg1"/>
                </a:solidFill>
                <a:latin typeface="Arial Narrow" pitchFamily="34" charset="0"/>
                <a:ea typeface="ＭＳ Ｐゴシック" pitchFamily="34" charset="-128"/>
              </a:defRPr>
            </a:lvl3pPr>
            <a:lvl4pPr marL="1600200" indent="-228600" defTabSz="1039813" eaLnBrk="0" hangingPunct="0">
              <a:defRPr sz="2500">
                <a:solidFill>
                  <a:schemeClr val="bg1"/>
                </a:solidFill>
                <a:latin typeface="Arial Narrow" pitchFamily="34" charset="0"/>
                <a:ea typeface="ＭＳ Ｐゴシック" pitchFamily="34" charset="-128"/>
              </a:defRPr>
            </a:lvl4pPr>
            <a:lvl5pPr marL="2057400" indent="-228600" defTabSz="1039813" eaLnBrk="0" hangingPunct="0">
              <a:defRPr sz="2500">
                <a:solidFill>
                  <a:schemeClr val="bg1"/>
                </a:solidFill>
                <a:latin typeface="Arial Narrow" pitchFamily="34" charset="0"/>
                <a:ea typeface="ＭＳ Ｐゴシック" pitchFamily="34" charset="-128"/>
              </a:defRPr>
            </a:lvl5pPr>
            <a:lvl6pPr marL="25146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6pPr>
            <a:lvl7pPr marL="29718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7pPr>
            <a:lvl8pPr marL="34290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8pPr>
            <a:lvl9pPr marL="38862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9pPr>
          </a:lstStyle>
          <a:p>
            <a:pPr eaLnBrk="1" hangingPunct="1"/>
            <a:r>
              <a:rPr lang="en-US" sz="1800" b="1" dirty="0" smtClean="0">
                <a:solidFill>
                  <a:prstClr val="black"/>
                </a:solidFill>
                <a:latin typeface="+mj-lt"/>
              </a:rPr>
              <a:t>Green Bonds </a:t>
            </a:r>
            <a:r>
              <a:rPr lang="en-US" sz="1800" b="1" dirty="0" smtClean="0">
                <a:solidFill>
                  <a:schemeClr val="tx1"/>
                </a:solidFill>
                <a:latin typeface="+mj-lt"/>
              </a:rPr>
              <a:t>Market – Issuance Breakdown </a:t>
            </a:r>
            <a:r>
              <a:rPr lang="en-US" sz="1800" b="1" dirty="0" smtClean="0">
                <a:solidFill>
                  <a:prstClr val="black"/>
                </a:solidFill>
                <a:latin typeface="+mj-lt"/>
              </a:rPr>
              <a:t>by Currency</a:t>
            </a:r>
            <a:endParaRPr lang="en-US" sz="1800" b="1" dirty="0">
              <a:solidFill>
                <a:prstClr val="black"/>
              </a:solidFill>
              <a:latin typeface="+mj-lt"/>
            </a:endParaRPr>
          </a:p>
        </p:txBody>
      </p:sp>
      <p:graphicFrame>
        <p:nvGraphicFramePr>
          <p:cNvPr id="97" name="Chart 96"/>
          <p:cNvGraphicFramePr>
            <a:graphicFrameLocks/>
          </p:cNvGraphicFramePr>
          <p:nvPr>
            <p:extLst>
              <p:ext uri="{D42A27DB-BD31-4B8C-83A1-F6EECF244321}">
                <p14:modId xmlns:p14="http://schemas.microsoft.com/office/powerpoint/2010/main" xmlns="" val="2895638134"/>
              </p:ext>
            </p:extLst>
          </p:nvPr>
        </p:nvGraphicFramePr>
        <p:xfrm>
          <a:off x="0" y="2780928"/>
          <a:ext cx="4644008" cy="3384376"/>
        </p:xfrm>
        <a:graphic>
          <a:graphicData uri="http://schemas.openxmlformats.org/drawingml/2006/chart">
            <c:chart xmlns:c="http://schemas.openxmlformats.org/drawingml/2006/chart" xmlns:r="http://schemas.openxmlformats.org/officeDocument/2006/relationships" r:id="rId3"/>
          </a:graphicData>
        </a:graphic>
      </p:graphicFrame>
      <p:sp>
        <p:nvSpPr>
          <p:cNvPr id="98" name="TextBox 97"/>
          <p:cNvSpPr txBox="1"/>
          <p:nvPr/>
        </p:nvSpPr>
        <p:spPr>
          <a:xfrm>
            <a:off x="1259632" y="1898015"/>
            <a:ext cx="1779451" cy="369332"/>
          </a:xfrm>
          <a:prstGeom prst="rect">
            <a:avLst/>
          </a:prstGeom>
          <a:noFill/>
          <a:ln>
            <a:solidFill>
              <a:srgbClr val="006600"/>
            </a:solidFill>
          </a:ln>
        </p:spPr>
        <p:txBody>
          <a:bodyPr wrap="square" rtlCol="0">
            <a:spAutoFit/>
          </a:bodyPr>
          <a:lstStyle/>
          <a:p>
            <a:pPr algn="ctr"/>
            <a:r>
              <a:rPr lang="en-US" b="1" dirty="0" smtClean="0">
                <a:solidFill>
                  <a:srgbClr val="006600"/>
                </a:solidFill>
                <a:latin typeface="+mj-lt"/>
              </a:rPr>
              <a:t>2012 – USD2b</a:t>
            </a:r>
            <a:endParaRPr lang="en-MY" b="1" dirty="0">
              <a:solidFill>
                <a:srgbClr val="006600"/>
              </a:solidFill>
              <a:latin typeface="+mj-lt"/>
            </a:endParaRPr>
          </a:p>
        </p:txBody>
      </p:sp>
      <p:sp>
        <p:nvSpPr>
          <p:cNvPr id="99" name="TextBox 98"/>
          <p:cNvSpPr txBox="1"/>
          <p:nvPr/>
        </p:nvSpPr>
        <p:spPr>
          <a:xfrm>
            <a:off x="5888893" y="1898015"/>
            <a:ext cx="1779451" cy="369332"/>
          </a:xfrm>
          <a:prstGeom prst="rect">
            <a:avLst/>
          </a:prstGeom>
          <a:noFill/>
          <a:ln>
            <a:solidFill>
              <a:srgbClr val="006600"/>
            </a:solidFill>
          </a:ln>
        </p:spPr>
        <p:txBody>
          <a:bodyPr wrap="square" rtlCol="0">
            <a:spAutoFit/>
          </a:bodyPr>
          <a:lstStyle/>
          <a:p>
            <a:pPr algn="ctr"/>
            <a:r>
              <a:rPr lang="en-US" b="1" dirty="0" smtClean="0">
                <a:solidFill>
                  <a:srgbClr val="006600"/>
                </a:solidFill>
                <a:latin typeface="+mj-lt"/>
              </a:rPr>
              <a:t>2017 – USD113b</a:t>
            </a:r>
            <a:endParaRPr lang="en-MY" b="1" dirty="0">
              <a:solidFill>
                <a:srgbClr val="006600"/>
              </a:solidFill>
              <a:latin typeface="+mj-lt"/>
            </a:endParaRPr>
          </a:p>
        </p:txBody>
      </p:sp>
      <p:sp>
        <p:nvSpPr>
          <p:cNvPr id="101" name="TextBox 100"/>
          <p:cNvSpPr txBox="1"/>
          <p:nvPr/>
        </p:nvSpPr>
        <p:spPr>
          <a:xfrm>
            <a:off x="4970527" y="5839173"/>
            <a:ext cx="393561" cy="215444"/>
          </a:xfrm>
          <a:prstGeom prst="rect">
            <a:avLst/>
          </a:prstGeom>
          <a:solidFill>
            <a:schemeClr val="bg1"/>
          </a:solidFill>
        </p:spPr>
        <p:txBody>
          <a:bodyPr wrap="square" lIns="0" tIns="0" rIns="0" bIns="0" rtlCol="0">
            <a:spAutoFit/>
          </a:bodyPr>
          <a:lstStyle/>
          <a:p>
            <a:pPr defTabSz="360000" fontAlgn="ctr"/>
            <a:r>
              <a:rPr lang="en-US" sz="1400" b="0" dirty="0" smtClean="0">
                <a:latin typeface="+mj-lt"/>
              </a:rPr>
              <a:t>EUR</a:t>
            </a:r>
            <a:endParaRPr lang="en-US" sz="1400" b="0" dirty="0" smtClean="0">
              <a:solidFill>
                <a:schemeClr val="tx1"/>
              </a:solidFill>
              <a:latin typeface="+mj-lt"/>
            </a:endParaRPr>
          </a:p>
        </p:txBody>
      </p:sp>
    </p:spTree>
    <p:extLst>
      <p:ext uri="{BB962C8B-B14F-4D97-AF65-F5344CB8AC3E}">
        <p14:creationId xmlns:p14="http://schemas.microsoft.com/office/powerpoint/2010/main" xmlns="" val="3630992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55"/>
          <p:cNvSpPr txBox="1">
            <a:spLocks noChangeArrowheads="1"/>
          </p:cNvSpPr>
          <p:nvPr/>
        </p:nvSpPr>
        <p:spPr bwMode="auto">
          <a:xfrm>
            <a:off x="1764579" y="991761"/>
            <a:ext cx="604778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type="none" w="lg" len="lg"/>
              </a14:hiddenLine>
            </a:ext>
          </a:extLst>
        </p:spPr>
        <p:txBody>
          <a:bodyPr wrap="square" lIns="0" tIns="0" rIns="0" bIns="0">
            <a:spAutoFit/>
          </a:bodyPr>
          <a:lstStyle>
            <a:lvl1pPr marL="174625" indent="-174625" defTabSz="1039813" eaLnBrk="0" hangingPunct="0">
              <a:defRPr sz="2500">
                <a:solidFill>
                  <a:schemeClr val="bg1"/>
                </a:solidFill>
                <a:latin typeface="Arial Narrow" pitchFamily="34" charset="0"/>
                <a:ea typeface="ＭＳ Ｐゴシック" pitchFamily="34" charset="-128"/>
              </a:defRPr>
            </a:lvl1pPr>
            <a:lvl2pPr marL="742950" indent="-285750" defTabSz="1039813" eaLnBrk="0" hangingPunct="0">
              <a:defRPr sz="2500">
                <a:solidFill>
                  <a:schemeClr val="bg1"/>
                </a:solidFill>
                <a:latin typeface="Arial Narrow" pitchFamily="34" charset="0"/>
                <a:ea typeface="ＭＳ Ｐゴシック" pitchFamily="34" charset="-128"/>
              </a:defRPr>
            </a:lvl2pPr>
            <a:lvl3pPr marL="1143000" indent="-228600" defTabSz="1039813" eaLnBrk="0" hangingPunct="0">
              <a:defRPr sz="2500">
                <a:solidFill>
                  <a:schemeClr val="bg1"/>
                </a:solidFill>
                <a:latin typeface="Arial Narrow" pitchFamily="34" charset="0"/>
                <a:ea typeface="ＭＳ Ｐゴシック" pitchFamily="34" charset="-128"/>
              </a:defRPr>
            </a:lvl3pPr>
            <a:lvl4pPr marL="1600200" indent="-228600" defTabSz="1039813" eaLnBrk="0" hangingPunct="0">
              <a:defRPr sz="2500">
                <a:solidFill>
                  <a:schemeClr val="bg1"/>
                </a:solidFill>
                <a:latin typeface="Arial Narrow" pitchFamily="34" charset="0"/>
                <a:ea typeface="ＭＳ Ｐゴシック" pitchFamily="34" charset="-128"/>
              </a:defRPr>
            </a:lvl4pPr>
            <a:lvl5pPr marL="2057400" indent="-228600" defTabSz="1039813" eaLnBrk="0" hangingPunct="0">
              <a:defRPr sz="2500">
                <a:solidFill>
                  <a:schemeClr val="bg1"/>
                </a:solidFill>
                <a:latin typeface="Arial Narrow" pitchFamily="34" charset="0"/>
                <a:ea typeface="ＭＳ Ｐゴシック" pitchFamily="34" charset="-128"/>
              </a:defRPr>
            </a:lvl5pPr>
            <a:lvl6pPr marL="25146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6pPr>
            <a:lvl7pPr marL="29718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7pPr>
            <a:lvl8pPr marL="34290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8pPr>
            <a:lvl9pPr marL="38862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9pPr>
          </a:lstStyle>
          <a:p>
            <a:pPr eaLnBrk="1" hangingPunct="1"/>
            <a:r>
              <a:rPr lang="en-US" sz="1800" b="1" dirty="0" smtClean="0">
                <a:solidFill>
                  <a:prstClr val="black"/>
                </a:solidFill>
                <a:latin typeface="+mj-lt"/>
              </a:rPr>
              <a:t>Green Bonds </a:t>
            </a:r>
            <a:r>
              <a:rPr lang="en-US" sz="1800" b="1" dirty="0" smtClean="0">
                <a:solidFill>
                  <a:schemeClr val="tx1"/>
                </a:solidFill>
                <a:latin typeface="+mj-lt"/>
              </a:rPr>
              <a:t>Market – Issuance Breakdown </a:t>
            </a:r>
            <a:r>
              <a:rPr lang="en-US" sz="1800" b="1" dirty="0" smtClean="0">
                <a:solidFill>
                  <a:prstClr val="black"/>
                </a:solidFill>
                <a:latin typeface="+mj-lt"/>
              </a:rPr>
              <a:t>by Issuer Type</a:t>
            </a:r>
            <a:endParaRPr lang="en-US" sz="1800" b="1" dirty="0">
              <a:solidFill>
                <a:prstClr val="black"/>
              </a:solidFill>
              <a:latin typeface="+mj-lt"/>
            </a:endParaRPr>
          </a:p>
        </p:txBody>
      </p:sp>
      <p:sp>
        <p:nvSpPr>
          <p:cNvPr id="65" name="Text Placeholder 2"/>
          <p:cNvSpPr txBox="1">
            <a:spLocks/>
          </p:cNvSpPr>
          <p:nvPr/>
        </p:nvSpPr>
        <p:spPr bwMode="auto">
          <a:xfrm>
            <a:off x="192942" y="136056"/>
            <a:ext cx="7331386" cy="638175"/>
          </a:xfrm>
          <a:prstGeom prst="rect">
            <a:avLst/>
          </a:prstGeom>
          <a:noFill/>
          <a:ln w="9525">
            <a:noFill/>
            <a:miter lim="800000"/>
            <a:headEnd/>
            <a:tailEnd/>
          </a:ln>
        </p:spPr>
        <p:txBody>
          <a:bodyPr lIns="43173" tIns="43173" rIns="43173" bIns="43173" anchor="ctr"/>
          <a:lstStyle/>
          <a:p>
            <a:pPr defTabSz="912813" eaLnBrk="0" hangingPunct="0">
              <a:lnSpc>
                <a:spcPct val="90000"/>
              </a:lnSpc>
              <a:spcAft>
                <a:spcPts val="600"/>
              </a:spcAft>
            </a:pPr>
            <a:r>
              <a:rPr lang="en-GB" sz="2800" b="1" dirty="0">
                <a:solidFill>
                  <a:srgbClr val="A40000"/>
                </a:solidFill>
                <a:latin typeface="Calibri" pitchFamily="34" charset="0"/>
                <a:cs typeface="Arial" pitchFamily="34" charset="0"/>
                <a:sym typeface="Lucida Grande" charset="0"/>
              </a:rPr>
              <a:t>The Green Bonds Market</a:t>
            </a:r>
            <a:endParaRPr lang="en-GB" sz="2800" b="1" i="1" dirty="0">
              <a:solidFill>
                <a:srgbClr val="A40000"/>
              </a:solidFill>
              <a:latin typeface="Calibri" pitchFamily="34" charset="0"/>
              <a:ea typeface="ＭＳ Ｐゴシック" pitchFamily="34" charset="-128"/>
              <a:cs typeface="Arial" pitchFamily="34" charset="0"/>
              <a:sym typeface="Lucida Grande" charset="0"/>
            </a:endParaRPr>
          </a:p>
        </p:txBody>
      </p:sp>
      <p:cxnSp>
        <p:nvCxnSpPr>
          <p:cNvPr id="66" name="Straight Connector 65"/>
          <p:cNvCxnSpPr/>
          <p:nvPr/>
        </p:nvCxnSpPr>
        <p:spPr>
          <a:xfrm>
            <a:off x="117030" y="749846"/>
            <a:ext cx="9007796"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7" name="Chart 66"/>
          <p:cNvGraphicFramePr/>
          <p:nvPr>
            <p:extLst>
              <p:ext uri="{D42A27DB-BD31-4B8C-83A1-F6EECF244321}">
                <p14:modId xmlns:p14="http://schemas.microsoft.com/office/powerpoint/2010/main" xmlns="" val="3554190258"/>
              </p:ext>
            </p:extLst>
          </p:nvPr>
        </p:nvGraphicFramePr>
        <p:xfrm>
          <a:off x="280030" y="1743084"/>
          <a:ext cx="7460322" cy="4350212"/>
        </p:xfrm>
        <a:graphic>
          <a:graphicData uri="http://schemas.openxmlformats.org/drawingml/2006/chart">
            <c:chart xmlns:c="http://schemas.openxmlformats.org/drawingml/2006/chart" xmlns:r="http://schemas.openxmlformats.org/officeDocument/2006/relationships" r:id="rId2"/>
          </a:graphicData>
        </a:graphic>
      </p:graphicFrame>
      <p:sp>
        <p:nvSpPr>
          <p:cNvPr id="71" name="Text Box 55"/>
          <p:cNvSpPr txBox="1">
            <a:spLocks noChangeArrowheads="1"/>
          </p:cNvSpPr>
          <p:nvPr/>
        </p:nvSpPr>
        <p:spPr bwMode="auto">
          <a:xfrm>
            <a:off x="179512" y="6553919"/>
            <a:ext cx="2533619"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type="none" w="lg" len="lg"/>
              </a14:hiddenLine>
            </a:ext>
          </a:extLst>
        </p:spPr>
        <p:txBody>
          <a:bodyPr wrap="square" lIns="0" tIns="0" rIns="0" bIns="0">
            <a:spAutoFit/>
          </a:bodyPr>
          <a:lstStyle>
            <a:lvl1pPr marL="174625" indent="-174625" defTabSz="1039813" eaLnBrk="0" hangingPunct="0">
              <a:defRPr sz="2500">
                <a:solidFill>
                  <a:schemeClr val="bg1"/>
                </a:solidFill>
                <a:latin typeface="Arial Narrow" pitchFamily="34" charset="0"/>
                <a:ea typeface="ＭＳ Ｐゴシック" pitchFamily="34" charset="-128"/>
              </a:defRPr>
            </a:lvl1pPr>
            <a:lvl2pPr marL="742950" indent="-285750" defTabSz="1039813" eaLnBrk="0" hangingPunct="0">
              <a:defRPr sz="2500">
                <a:solidFill>
                  <a:schemeClr val="bg1"/>
                </a:solidFill>
                <a:latin typeface="Arial Narrow" pitchFamily="34" charset="0"/>
                <a:ea typeface="ＭＳ Ｐゴシック" pitchFamily="34" charset="-128"/>
              </a:defRPr>
            </a:lvl2pPr>
            <a:lvl3pPr marL="1143000" indent="-228600" defTabSz="1039813" eaLnBrk="0" hangingPunct="0">
              <a:defRPr sz="2500">
                <a:solidFill>
                  <a:schemeClr val="bg1"/>
                </a:solidFill>
                <a:latin typeface="Arial Narrow" pitchFamily="34" charset="0"/>
                <a:ea typeface="ＭＳ Ｐゴシック" pitchFamily="34" charset="-128"/>
              </a:defRPr>
            </a:lvl3pPr>
            <a:lvl4pPr marL="1600200" indent="-228600" defTabSz="1039813" eaLnBrk="0" hangingPunct="0">
              <a:defRPr sz="2500">
                <a:solidFill>
                  <a:schemeClr val="bg1"/>
                </a:solidFill>
                <a:latin typeface="Arial Narrow" pitchFamily="34" charset="0"/>
                <a:ea typeface="ＭＳ Ｐゴシック" pitchFamily="34" charset="-128"/>
              </a:defRPr>
            </a:lvl4pPr>
            <a:lvl5pPr marL="2057400" indent="-228600" defTabSz="1039813" eaLnBrk="0" hangingPunct="0">
              <a:defRPr sz="2500">
                <a:solidFill>
                  <a:schemeClr val="bg1"/>
                </a:solidFill>
                <a:latin typeface="Arial Narrow" pitchFamily="34" charset="0"/>
                <a:ea typeface="ＭＳ Ｐゴシック" pitchFamily="34" charset="-128"/>
              </a:defRPr>
            </a:lvl5pPr>
            <a:lvl6pPr marL="25146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6pPr>
            <a:lvl7pPr marL="29718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7pPr>
            <a:lvl8pPr marL="34290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8pPr>
            <a:lvl9pPr marL="38862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9pPr>
          </a:lstStyle>
          <a:p>
            <a:pPr eaLnBrk="1" hangingPunct="1"/>
            <a:r>
              <a:rPr lang="en-US" sz="800" b="0" i="1" dirty="0" smtClean="0">
                <a:solidFill>
                  <a:prstClr val="black"/>
                </a:solidFill>
                <a:latin typeface="+mj-lt"/>
              </a:rPr>
              <a:t>*Source: Bloomberg as at </a:t>
            </a:r>
            <a:r>
              <a:rPr lang="en-US" sz="800" b="0" i="1" dirty="0">
                <a:solidFill>
                  <a:prstClr val="black"/>
                </a:solidFill>
                <a:latin typeface="+mj-lt"/>
              </a:rPr>
              <a:t>2</a:t>
            </a:r>
            <a:r>
              <a:rPr lang="en-US" sz="800" b="0" i="1" dirty="0" smtClean="0">
                <a:solidFill>
                  <a:prstClr val="black"/>
                </a:solidFill>
                <a:latin typeface="+mj-lt"/>
              </a:rPr>
              <a:t> January 2018</a:t>
            </a:r>
            <a:endParaRPr lang="en-US" sz="800" b="0" i="1" dirty="0">
              <a:solidFill>
                <a:prstClr val="black"/>
              </a:solidFill>
              <a:latin typeface="+mj-lt"/>
            </a:endParaRPr>
          </a:p>
        </p:txBody>
      </p:sp>
      <p:sp>
        <p:nvSpPr>
          <p:cNvPr id="73" name="Text Box 55"/>
          <p:cNvSpPr txBox="1">
            <a:spLocks noChangeArrowheads="1"/>
          </p:cNvSpPr>
          <p:nvPr/>
        </p:nvSpPr>
        <p:spPr bwMode="auto">
          <a:xfrm>
            <a:off x="442106" y="1412776"/>
            <a:ext cx="139359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type="none" w="lg" len="lg"/>
              </a14:hiddenLine>
            </a:ext>
          </a:extLst>
        </p:spPr>
        <p:txBody>
          <a:bodyPr wrap="square" lIns="0" tIns="0" rIns="0" bIns="0">
            <a:spAutoFit/>
          </a:bodyPr>
          <a:lstStyle>
            <a:lvl1pPr marL="174625" indent="-174625" defTabSz="1039813" eaLnBrk="0" hangingPunct="0">
              <a:defRPr sz="2500">
                <a:solidFill>
                  <a:schemeClr val="bg1"/>
                </a:solidFill>
                <a:latin typeface="Arial Narrow" pitchFamily="34" charset="0"/>
                <a:ea typeface="ＭＳ Ｐゴシック" pitchFamily="34" charset="-128"/>
              </a:defRPr>
            </a:lvl1pPr>
            <a:lvl2pPr marL="742950" indent="-285750" defTabSz="1039813" eaLnBrk="0" hangingPunct="0">
              <a:defRPr sz="2500">
                <a:solidFill>
                  <a:schemeClr val="bg1"/>
                </a:solidFill>
                <a:latin typeface="Arial Narrow" pitchFamily="34" charset="0"/>
                <a:ea typeface="ＭＳ Ｐゴシック" pitchFamily="34" charset="-128"/>
              </a:defRPr>
            </a:lvl2pPr>
            <a:lvl3pPr marL="1143000" indent="-228600" defTabSz="1039813" eaLnBrk="0" hangingPunct="0">
              <a:defRPr sz="2500">
                <a:solidFill>
                  <a:schemeClr val="bg1"/>
                </a:solidFill>
                <a:latin typeface="Arial Narrow" pitchFamily="34" charset="0"/>
                <a:ea typeface="ＭＳ Ｐゴシック" pitchFamily="34" charset="-128"/>
              </a:defRPr>
            </a:lvl3pPr>
            <a:lvl4pPr marL="1600200" indent="-228600" defTabSz="1039813" eaLnBrk="0" hangingPunct="0">
              <a:defRPr sz="2500">
                <a:solidFill>
                  <a:schemeClr val="bg1"/>
                </a:solidFill>
                <a:latin typeface="Arial Narrow" pitchFamily="34" charset="0"/>
                <a:ea typeface="ＭＳ Ｐゴシック" pitchFamily="34" charset="-128"/>
              </a:defRPr>
            </a:lvl4pPr>
            <a:lvl5pPr marL="2057400" indent="-228600" defTabSz="1039813" eaLnBrk="0" hangingPunct="0">
              <a:defRPr sz="2500">
                <a:solidFill>
                  <a:schemeClr val="bg1"/>
                </a:solidFill>
                <a:latin typeface="Arial Narrow" pitchFamily="34" charset="0"/>
                <a:ea typeface="ＭＳ Ｐゴシック" pitchFamily="34" charset="-128"/>
              </a:defRPr>
            </a:lvl5pPr>
            <a:lvl6pPr marL="25146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6pPr>
            <a:lvl7pPr marL="29718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7pPr>
            <a:lvl8pPr marL="34290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8pPr>
            <a:lvl9pPr marL="38862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9pPr>
          </a:lstStyle>
          <a:p>
            <a:pPr eaLnBrk="1" hangingPunct="1"/>
            <a:r>
              <a:rPr lang="en-US" sz="1600" b="1" dirty="0" smtClean="0">
                <a:solidFill>
                  <a:prstClr val="black"/>
                </a:solidFill>
                <a:latin typeface="+mj-lt"/>
              </a:rPr>
              <a:t>USD billion</a:t>
            </a:r>
            <a:endParaRPr lang="en-US" sz="1600" b="1" dirty="0">
              <a:solidFill>
                <a:prstClr val="black"/>
              </a:solidFill>
              <a:latin typeface="+mj-lt"/>
            </a:endParaRPr>
          </a:p>
        </p:txBody>
      </p:sp>
      <p:sp>
        <p:nvSpPr>
          <p:cNvPr id="80" name="TextBox 79"/>
          <p:cNvSpPr txBox="1"/>
          <p:nvPr/>
        </p:nvSpPr>
        <p:spPr>
          <a:xfrm>
            <a:off x="1216199" y="4451970"/>
            <a:ext cx="512029" cy="307777"/>
          </a:xfrm>
          <a:prstGeom prst="rect">
            <a:avLst/>
          </a:prstGeom>
          <a:noFill/>
          <a:ln>
            <a:solidFill>
              <a:srgbClr val="006600"/>
            </a:solidFill>
          </a:ln>
        </p:spPr>
        <p:txBody>
          <a:bodyPr wrap="square" rtlCol="0">
            <a:spAutoFit/>
          </a:bodyPr>
          <a:lstStyle/>
          <a:p>
            <a:pPr algn="ctr"/>
            <a:r>
              <a:rPr lang="en-US" sz="1400" b="1" dirty="0" smtClean="0">
                <a:solidFill>
                  <a:srgbClr val="006600"/>
                </a:solidFill>
                <a:latin typeface="+mj-lt"/>
              </a:rPr>
              <a:t>2</a:t>
            </a:r>
            <a:endParaRPr lang="en-MY" sz="1400" b="1" dirty="0">
              <a:solidFill>
                <a:srgbClr val="006600"/>
              </a:solidFill>
              <a:latin typeface="+mj-lt"/>
            </a:endParaRPr>
          </a:p>
        </p:txBody>
      </p:sp>
      <p:sp>
        <p:nvSpPr>
          <p:cNvPr id="81" name="TextBox 80"/>
          <p:cNvSpPr txBox="1"/>
          <p:nvPr/>
        </p:nvSpPr>
        <p:spPr>
          <a:xfrm>
            <a:off x="2331779" y="4365104"/>
            <a:ext cx="512029" cy="307777"/>
          </a:xfrm>
          <a:prstGeom prst="rect">
            <a:avLst/>
          </a:prstGeom>
          <a:noFill/>
          <a:ln>
            <a:solidFill>
              <a:srgbClr val="006600"/>
            </a:solidFill>
          </a:ln>
        </p:spPr>
        <p:txBody>
          <a:bodyPr wrap="square" rtlCol="0">
            <a:spAutoFit/>
          </a:bodyPr>
          <a:lstStyle/>
          <a:p>
            <a:pPr algn="ctr"/>
            <a:r>
              <a:rPr lang="en-US" sz="1400" b="1" dirty="0" smtClean="0">
                <a:solidFill>
                  <a:srgbClr val="006600"/>
                </a:solidFill>
                <a:latin typeface="+mj-lt"/>
              </a:rPr>
              <a:t>10</a:t>
            </a:r>
            <a:endParaRPr lang="en-MY" sz="1400" b="1" dirty="0">
              <a:solidFill>
                <a:srgbClr val="006600"/>
              </a:solidFill>
              <a:latin typeface="+mj-lt"/>
            </a:endParaRPr>
          </a:p>
        </p:txBody>
      </p:sp>
      <p:sp>
        <p:nvSpPr>
          <p:cNvPr id="82" name="TextBox 81"/>
          <p:cNvSpPr txBox="1"/>
          <p:nvPr/>
        </p:nvSpPr>
        <p:spPr>
          <a:xfrm>
            <a:off x="3558094" y="3861048"/>
            <a:ext cx="509850" cy="307777"/>
          </a:xfrm>
          <a:prstGeom prst="rect">
            <a:avLst/>
          </a:prstGeom>
          <a:noFill/>
          <a:ln>
            <a:solidFill>
              <a:srgbClr val="006600"/>
            </a:solidFill>
          </a:ln>
        </p:spPr>
        <p:txBody>
          <a:bodyPr wrap="square" rtlCol="0">
            <a:spAutoFit/>
          </a:bodyPr>
          <a:lstStyle/>
          <a:p>
            <a:pPr algn="ctr"/>
            <a:r>
              <a:rPr lang="en-US" sz="1400" b="1" dirty="0" smtClean="0">
                <a:solidFill>
                  <a:srgbClr val="006600"/>
                </a:solidFill>
                <a:latin typeface="+mj-lt"/>
              </a:rPr>
              <a:t>32</a:t>
            </a:r>
            <a:endParaRPr lang="en-MY" sz="1400" b="1" dirty="0">
              <a:solidFill>
                <a:srgbClr val="006600"/>
              </a:solidFill>
              <a:latin typeface="+mj-lt"/>
            </a:endParaRPr>
          </a:p>
        </p:txBody>
      </p:sp>
      <p:sp>
        <p:nvSpPr>
          <p:cNvPr id="83" name="TextBox 82"/>
          <p:cNvSpPr txBox="1"/>
          <p:nvPr/>
        </p:nvSpPr>
        <p:spPr>
          <a:xfrm>
            <a:off x="4636035" y="3789040"/>
            <a:ext cx="512029" cy="307777"/>
          </a:xfrm>
          <a:prstGeom prst="rect">
            <a:avLst/>
          </a:prstGeom>
          <a:noFill/>
          <a:ln>
            <a:solidFill>
              <a:srgbClr val="006600"/>
            </a:solidFill>
          </a:ln>
        </p:spPr>
        <p:txBody>
          <a:bodyPr wrap="square" rtlCol="0">
            <a:spAutoFit/>
          </a:bodyPr>
          <a:lstStyle/>
          <a:p>
            <a:pPr algn="ctr"/>
            <a:r>
              <a:rPr lang="en-US" sz="1400" b="1" dirty="0" smtClean="0">
                <a:solidFill>
                  <a:srgbClr val="006600"/>
                </a:solidFill>
                <a:latin typeface="+mj-lt"/>
              </a:rPr>
              <a:t>36</a:t>
            </a:r>
            <a:endParaRPr lang="en-MY" sz="1400" b="1" dirty="0">
              <a:solidFill>
                <a:srgbClr val="006600"/>
              </a:solidFill>
              <a:latin typeface="+mj-lt"/>
            </a:endParaRPr>
          </a:p>
        </p:txBody>
      </p:sp>
      <p:sp>
        <p:nvSpPr>
          <p:cNvPr id="84" name="TextBox 83"/>
          <p:cNvSpPr txBox="1"/>
          <p:nvPr/>
        </p:nvSpPr>
        <p:spPr>
          <a:xfrm>
            <a:off x="5769113" y="2896369"/>
            <a:ext cx="512029" cy="307777"/>
          </a:xfrm>
          <a:prstGeom prst="rect">
            <a:avLst/>
          </a:prstGeom>
          <a:noFill/>
          <a:ln>
            <a:solidFill>
              <a:srgbClr val="006600"/>
            </a:solidFill>
          </a:ln>
        </p:spPr>
        <p:txBody>
          <a:bodyPr wrap="square" rtlCol="0">
            <a:spAutoFit/>
          </a:bodyPr>
          <a:lstStyle/>
          <a:p>
            <a:pPr algn="ctr"/>
            <a:r>
              <a:rPr lang="en-US" sz="1400" b="1" dirty="0" smtClean="0">
                <a:solidFill>
                  <a:srgbClr val="006600"/>
                </a:solidFill>
                <a:latin typeface="+mj-lt"/>
              </a:rPr>
              <a:t>78</a:t>
            </a:r>
            <a:endParaRPr lang="en-MY" sz="1400" b="1" dirty="0">
              <a:solidFill>
                <a:srgbClr val="006600"/>
              </a:solidFill>
              <a:latin typeface="+mj-lt"/>
            </a:endParaRPr>
          </a:p>
        </p:txBody>
      </p:sp>
      <p:sp>
        <p:nvSpPr>
          <p:cNvPr id="85" name="TextBox 84"/>
          <p:cNvSpPr txBox="1"/>
          <p:nvPr/>
        </p:nvSpPr>
        <p:spPr>
          <a:xfrm>
            <a:off x="6873610" y="2079898"/>
            <a:ext cx="622143" cy="307777"/>
          </a:xfrm>
          <a:prstGeom prst="rect">
            <a:avLst/>
          </a:prstGeom>
          <a:noFill/>
          <a:ln>
            <a:solidFill>
              <a:srgbClr val="006600"/>
            </a:solidFill>
          </a:ln>
        </p:spPr>
        <p:txBody>
          <a:bodyPr wrap="square" rtlCol="0">
            <a:spAutoFit/>
          </a:bodyPr>
          <a:lstStyle/>
          <a:p>
            <a:pPr algn="ctr"/>
            <a:r>
              <a:rPr lang="en-US" sz="1400" b="1" dirty="0" smtClean="0">
                <a:solidFill>
                  <a:srgbClr val="006600"/>
                </a:solidFill>
                <a:latin typeface="+mj-lt"/>
              </a:rPr>
              <a:t>113</a:t>
            </a:r>
            <a:endParaRPr lang="en-MY" sz="1400" b="1" dirty="0">
              <a:solidFill>
                <a:srgbClr val="006600"/>
              </a:solidFill>
              <a:latin typeface="+mj-lt"/>
            </a:endParaRPr>
          </a:p>
        </p:txBody>
      </p:sp>
      <p:sp>
        <p:nvSpPr>
          <p:cNvPr id="93" name="TextBox 92"/>
          <p:cNvSpPr txBox="1"/>
          <p:nvPr/>
        </p:nvSpPr>
        <p:spPr>
          <a:xfrm>
            <a:off x="1014859" y="2174667"/>
            <a:ext cx="1684933" cy="338554"/>
          </a:xfrm>
          <a:prstGeom prst="rect">
            <a:avLst/>
          </a:prstGeom>
          <a:noFill/>
          <a:ln>
            <a:solidFill>
              <a:srgbClr val="006600"/>
            </a:solidFill>
          </a:ln>
        </p:spPr>
        <p:txBody>
          <a:bodyPr wrap="square" rtlCol="0">
            <a:spAutoFit/>
          </a:bodyPr>
          <a:lstStyle/>
          <a:p>
            <a:pPr algn="ctr"/>
            <a:r>
              <a:rPr lang="en-US" sz="1600" b="1" dirty="0" smtClean="0">
                <a:solidFill>
                  <a:srgbClr val="006600"/>
                </a:solidFill>
                <a:latin typeface="+mj-lt"/>
              </a:rPr>
              <a:t>Total Issue Size</a:t>
            </a:r>
            <a:endParaRPr lang="en-MY" sz="1600" b="1" dirty="0">
              <a:solidFill>
                <a:srgbClr val="006600"/>
              </a:solidFill>
              <a:latin typeface="+mj-lt"/>
            </a:endParaRPr>
          </a:p>
        </p:txBody>
      </p:sp>
    </p:spTree>
    <p:extLst>
      <p:ext uri="{BB962C8B-B14F-4D97-AF65-F5344CB8AC3E}">
        <p14:creationId xmlns:p14="http://schemas.microsoft.com/office/powerpoint/2010/main" xmlns="" val="3630992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Placeholder 2"/>
          <p:cNvSpPr txBox="1">
            <a:spLocks/>
          </p:cNvSpPr>
          <p:nvPr/>
        </p:nvSpPr>
        <p:spPr bwMode="auto">
          <a:xfrm>
            <a:off x="192942" y="136056"/>
            <a:ext cx="7331386" cy="638175"/>
          </a:xfrm>
          <a:prstGeom prst="rect">
            <a:avLst/>
          </a:prstGeom>
          <a:noFill/>
          <a:ln w="9525">
            <a:noFill/>
            <a:miter lim="800000"/>
            <a:headEnd/>
            <a:tailEnd/>
          </a:ln>
        </p:spPr>
        <p:txBody>
          <a:bodyPr lIns="43173" tIns="43173" rIns="43173" bIns="43173" anchor="ctr"/>
          <a:lstStyle/>
          <a:p>
            <a:pPr defTabSz="912813" eaLnBrk="0" hangingPunct="0">
              <a:lnSpc>
                <a:spcPct val="90000"/>
              </a:lnSpc>
              <a:spcAft>
                <a:spcPts val="600"/>
              </a:spcAft>
            </a:pPr>
            <a:r>
              <a:rPr lang="en-GB" sz="2800" b="1" dirty="0">
                <a:solidFill>
                  <a:srgbClr val="A40000"/>
                </a:solidFill>
                <a:latin typeface="Calibri" pitchFamily="34" charset="0"/>
                <a:cs typeface="Arial" pitchFamily="34" charset="0"/>
                <a:sym typeface="Lucida Grande" charset="0"/>
              </a:rPr>
              <a:t>The Green Bonds Market</a:t>
            </a:r>
            <a:endParaRPr lang="en-GB" sz="2800" b="1" i="1" dirty="0">
              <a:solidFill>
                <a:srgbClr val="A40000"/>
              </a:solidFill>
              <a:latin typeface="Calibri" pitchFamily="34" charset="0"/>
              <a:ea typeface="ＭＳ Ｐゴシック" pitchFamily="34" charset="-128"/>
              <a:cs typeface="Arial" pitchFamily="34" charset="0"/>
              <a:sym typeface="Lucida Grande" charset="0"/>
            </a:endParaRPr>
          </a:p>
        </p:txBody>
      </p:sp>
      <p:cxnSp>
        <p:nvCxnSpPr>
          <p:cNvPr id="66" name="Straight Connector 65"/>
          <p:cNvCxnSpPr/>
          <p:nvPr/>
        </p:nvCxnSpPr>
        <p:spPr>
          <a:xfrm>
            <a:off x="117030" y="749846"/>
            <a:ext cx="9007796"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Text Box 55"/>
          <p:cNvSpPr txBox="1">
            <a:spLocks noChangeArrowheads="1"/>
          </p:cNvSpPr>
          <p:nvPr/>
        </p:nvSpPr>
        <p:spPr bwMode="auto">
          <a:xfrm>
            <a:off x="179512" y="6553919"/>
            <a:ext cx="2533619"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type="none" w="lg" len="lg"/>
              </a14:hiddenLine>
            </a:ext>
          </a:extLst>
        </p:spPr>
        <p:txBody>
          <a:bodyPr wrap="square" lIns="0" tIns="0" rIns="0" bIns="0">
            <a:spAutoFit/>
          </a:bodyPr>
          <a:lstStyle>
            <a:lvl1pPr marL="174625" indent="-174625" defTabSz="1039813" eaLnBrk="0" hangingPunct="0">
              <a:defRPr sz="2500">
                <a:solidFill>
                  <a:schemeClr val="bg1"/>
                </a:solidFill>
                <a:latin typeface="Arial Narrow" pitchFamily="34" charset="0"/>
                <a:ea typeface="ＭＳ Ｐゴシック" pitchFamily="34" charset="-128"/>
              </a:defRPr>
            </a:lvl1pPr>
            <a:lvl2pPr marL="742950" indent="-285750" defTabSz="1039813" eaLnBrk="0" hangingPunct="0">
              <a:defRPr sz="2500">
                <a:solidFill>
                  <a:schemeClr val="bg1"/>
                </a:solidFill>
                <a:latin typeface="Arial Narrow" pitchFamily="34" charset="0"/>
                <a:ea typeface="ＭＳ Ｐゴシック" pitchFamily="34" charset="-128"/>
              </a:defRPr>
            </a:lvl2pPr>
            <a:lvl3pPr marL="1143000" indent="-228600" defTabSz="1039813" eaLnBrk="0" hangingPunct="0">
              <a:defRPr sz="2500">
                <a:solidFill>
                  <a:schemeClr val="bg1"/>
                </a:solidFill>
                <a:latin typeface="Arial Narrow" pitchFamily="34" charset="0"/>
                <a:ea typeface="ＭＳ Ｐゴシック" pitchFamily="34" charset="-128"/>
              </a:defRPr>
            </a:lvl3pPr>
            <a:lvl4pPr marL="1600200" indent="-228600" defTabSz="1039813" eaLnBrk="0" hangingPunct="0">
              <a:defRPr sz="2500">
                <a:solidFill>
                  <a:schemeClr val="bg1"/>
                </a:solidFill>
                <a:latin typeface="Arial Narrow" pitchFamily="34" charset="0"/>
                <a:ea typeface="ＭＳ Ｐゴシック" pitchFamily="34" charset="-128"/>
              </a:defRPr>
            </a:lvl4pPr>
            <a:lvl5pPr marL="2057400" indent="-228600" defTabSz="1039813" eaLnBrk="0" hangingPunct="0">
              <a:defRPr sz="2500">
                <a:solidFill>
                  <a:schemeClr val="bg1"/>
                </a:solidFill>
                <a:latin typeface="Arial Narrow" pitchFamily="34" charset="0"/>
                <a:ea typeface="ＭＳ Ｐゴシック" pitchFamily="34" charset="-128"/>
              </a:defRPr>
            </a:lvl5pPr>
            <a:lvl6pPr marL="25146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6pPr>
            <a:lvl7pPr marL="29718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7pPr>
            <a:lvl8pPr marL="34290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8pPr>
            <a:lvl9pPr marL="38862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9pPr>
          </a:lstStyle>
          <a:p>
            <a:pPr eaLnBrk="1" hangingPunct="1"/>
            <a:r>
              <a:rPr lang="en-US" sz="800" b="0" i="1" dirty="0" smtClean="0">
                <a:solidFill>
                  <a:prstClr val="black"/>
                </a:solidFill>
                <a:latin typeface="+mj-lt"/>
              </a:rPr>
              <a:t>*Source: Bloomberg as at </a:t>
            </a:r>
            <a:r>
              <a:rPr lang="en-US" sz="800" b="0" i="1" dirty="0">
                <a:solidFill>
                  <a:prstClr val="black"/>
                </a:solidFill>
                <a:latin typeface="+mj-lt"/>
              </a:rPr>
              <a:t>2</a:t>
            </a:r>
            <a:r>
              <a:rPr lang="en-US" sz="800" b="0" i="1" dirty="0" smtClean="0">
                <a:solidFill>
                  <a:prstClr val="black"/>
                </a:solidFill>
                <a:latin typeface="+mj-lt"/>
              </a:rPr>
              <a:t> January 2018</a:t>
            </a:r>
            <a:endParaRPr lang="en-US" sz="800" b="0" i="1" dirty="0">
              <a:solidFill>
                <a:prstClr val="black"/>
              </a:solidFill>
              <a:latin typeface="+mj-lt"/>
            </a:endParaRPr>
          </a:p>
        </p:txBody>
      </p:sp>
      <p:graphicFrame>
        <p:nvGraphicFramePr>
          <p:cNvPr id="76" name="Chart 75"/>
          <p:cNvGraphicFramePr/>
          <p:nvPr>
            <p:extLst>
              <p:ext uri="{D42A27DB-BD31-4B8C-83A1-F6EECF244321}">
                <p14:modId xmlns:p14="http://schemas.microsoft.com/office/powerpoint/2010/main" xmlns="" val="3999070111"/>
              </p:ext>
            </p:extLst>
          </p:nvPr>
        </p:nvGraphicFramePr>
        <p:xfrm>
          <a:off x="899592" y="1700808"/>
          <a:ext cx="6633242"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77" name="Text Box 55"/>
          <p:cNvSpPr txBox="1">
            <a:spLocks noChangeArrowheads="1"/>
          </p:cNvSpPr>
          <p:nvPr/>
        </p:nvSpPr>
        <p:spPr bwMode="auto">
          <a:xfrm>
            <a:off x="827584" y="1484784"/>
            <a:ext cx="141687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type="none" w="lg" len="lg"/>
              </a14:hiddenLine>
            </a:ext>
          </a:extLst>
        </p:spPr>
        <p:txBody>
          <a:bodyPr wrap="square" lIns="0" tIns="0" rIns="0" bIns="0">
            <a:spAutoFit/>
          </a:bodyPr>
          <a:lstStyle>
            <a:lvl1pPr marL="174625" indent="-174625" defTabSz="1039813" eaLnBrk="0" hangingPunct="0">
              <a:defRPr sz="2500">
                <a:solidFill>
                  <a:schemeClr val="bg1"/>
                </a:solidFill>
                <a:latin typeface="Arial Narrow" pitchFamily="34" charset="0"/>
                <a:ea typeface="ＭＳ Ｐゴシック" pitchFamily="34" charset="-128"/>
              </a:defRPr>
            </a:lvl1pPr>
            <a:lvl2pPr marL="742950" indent="-285750" defTabSz="1039813" eaLnBrk="0" hangingPunct="0">
              <a:defRPr sz="2500">
                <a:solidFill>
                  <a:schemeClr val="bg1"/>
                </a:solidFill>
                <a:latin typeface="Arial Narrow" pitchFamily="34" charset="0"/>
                <a:ea typeface="ＭＳ Ｐゴシック" pitchFamily="34" charset="-128"/>
              </a:defRPr>
            </a:lvl2pPr>
            <a:lvl3pPr marL="1143000" indent="-228600" defTabSz="1039813" eaLnBrk="0" hangingPunct="0">
              <a:defRPr sz="2500">
                <a:solidFill>
                  <a:schemeClr val="bg1"/>
                </a:solidFill>
                <a:latin typeface="Arial Narrow" pitchFamily="34" charset="0"/>
                <a:ea typeface="ＭＳ Ｐゴシック" pitchFamily="34" charset="-128"/>
              </a:defRPr>
            </a:lvl3pPr>
            <a:lvl4pPr marL="1600200" indent="-228600" defTabSz="1039813" eaLnBrk="0" hangingPunct="0">
              <a:defRPr sz="2500">
                <a:solidFill>
                  <a:schemeClr val="bg1"/>
                </a:solidFill>
                <a:latin typeface="Arial Narrow" pitchFamily="34" charset="0"/>
                <a:ea typeface="ＭＳ Ｐゴシック" pitchFamily="34" charset="-128"/>
              </a:defRPr>
            </a:lvl4pPr>
            <a:lvl5pPr marL="2057400" indent="-228600" defTabSz="1039813" eaLnBrk="0" hangingPunct="0">
              <a:defRPr sz="2500">
                <a:solidFill>
                  <a:schemeClr val="bg1"/>
                </a:solidFill>
                <a:latin typeface="Arial Narrow" pitchFamily="34" charset="0"/>
                <a:ea typeface="ＭＳ Ｐゴシック" pitchFamily="34" charset="-128"/>
              </a:defRPr>
            </a:lvl5pPr>
            <a:lvl6pPr marL="25146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6pPr>
            <a:lvl7pPr marL="29718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7pPr>
            <a:lvl8pPr marL="34290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8pPr>
            <a:lvl9pPr marL="38862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9pPr>
          </a:lstStyle>
          <a:p>
            <a:pPr eaLnBrk="1" hangingPunct="1"/>
            <a:r>
              <a:rPr lang="en-US" sz="1600" b="1" dirty="0" smtClean="0">
                <a:solidFill>
                  <a:prstClr val="black"/>
                </a:solidFill>
                <a:latin typeface="+mj-lt"/>
              </a:rPr>
              <a:t>USD billion</a:t>
            </a:r>
            <a:endParaRPr lang="en-US" sz="1600" b="1" dirty="0">
              <a:solidFill>
                <a:prstClr val="black"/>
              </a:solidFill>
              <a:latin typeface="+mj-lt"/>
            </a:endParaRPr>
          </a:p>
        </p:txBody>
      </p:sp>
      <p:sp>
        <p:nvSpPr>
          <p:cNvPr id="86" name="TextBox 85"/>
          <p:cNvSpPr txBox="1"/>
          <p:nvPr/>
        </p:nvSpPr>
        <p:spPr>
          <a:xfrm>
            <a:off x="1691680" y="4736177"/>
            <a:ext cx="520586" cy="276999"/>
          </a:xfrm>
          <a:prstGeom prst="rect">
            <a:avLst/>
          </a:prstGeom>
          <a:noFill/>
          <a:ln>
            <a:solidFill>
              <a:srgbClr val="006600"/>
            </a:solidFill>
          </a:ln>
        </p:spPr>
        <p:txBody>
          <a:bodyPr wrap="square" rtlCol="0">
            <a:spAutoFit/>
          </a:bodyPr>
          <a:lstStyle/>
          <a:p>
            <a:pPr algn="ctr"/>
            <a:r>
              <a:rPr lang="en-US" sz="1200" b="1" dirty="0" smtClean="0">
                <a:solidFill>
                  <a:srgbClr val="006600"/>
                </a:solidFill>
                <a:latin typeface="+mj-lt"/>
              </a:rPr>
              <a:t>2</a:t>
            </a:r>
            <a:endParaRPr lang="en-MY" sz="1200" b="1" dirty="0">
              <a:solidFill>
                <a:srgbClr val="006600"/>
              </a:solidFill>
              <a:latin typeface="+mj-lt"/>
            </a:endParaRPr>
          </a:p>
        </p:txBody>
      </p:sp>
      <p:sp>
        <p:nvSpPr>
          <p:cNvPr id="87" name="TextBox 86"/>
          <p:cNvSpPr txBox="1"/>
          <p:nvPr/>
        </p:nvSpPr>
        <p:spPr>
          <a:xfrm>
            <a:off x="2683262" y="4592161"/>
            <a:ext cx="520586" cy="276999"/>
          </a:xfrm>
          <a:prstGeom prst="rect">
            <a:avLst/>
          </a:prstGeom>
          <a:noFill/>
          <a:ln>
            <a:solidFill>
              <a:srgbClr val="006600"/>
            </a:solidFill>
          </a:ln>
        </p:spPr>
        <p:txBody>
          <a:bodyPr wrap="square" rtlCol="0">
            <a:spAutoFit/>
          </a:bodyPr>
          <a:lstStyle/>
          <a:p>
            <a:pPr algn="ctr"/>
            <a:r>
              <a:rPr lang="en-US" sz="1200" b="1" dirty="0" smtClean="0">
                <a:solidFill>
                  <a:srgbClr val="006600"/>
                </a:solidFill>
                <a:latin typeface="+mj-lt"/>
              </a:rPr>
              <a:t>10</a:t>
            </a:r>
            <a:endParaRPr lang="en-MY" sz="1200" b="1" dirty="0">
              <a:solidFill>
                <a:srgbClr val="006600"/>
              </a:solidFill>
              <a:latin typeface="+mj-lt"/>
            </a:endParaRPr>
          </a:p>
        </p:txBody>
      </p:sp>
      <p:sp>
        <p:nvSpPr>
          <p:cNvPr id="88" name="TextBox 87"/>
          <p:cNvSpPr txBox="1"/>
          <p:nvPr/>
        </p:nvSpPr>
        <p:spPr>
          <a:xfrm>
            <a:off x="3707904" y="4186914"/>
            <a:ext cx="518370" cy="276999"/>
          </a:xfrm>
          <a:prstGeom prst="rect">
            <a:avLst/>
          </a:prstGeom>
          <a:noFill/>
          <a:ln>
            <a:solidFill>
              <a:srgbClr val="006600"/>
            </a:solidFill>
          </a:ln>
        </p:spPr>
        <p:txBody>
          <a:bodyPr wrap="square" rtlCol="0">
            <a:spAutoFit/>
          </a:bodyPr>
          <a:lstStyle/>
          <a:p>
            <a:pPr algn="ctr"/>
            <a:r>
              <a:rPr lang="en-US" sz="1200" b="1" dirty="0" smtClean="0">
                <a:solidFill>
                  <a:srgbClr val="006600"/>
                </a:solidFill>
                <a:latin typeface="+mj-lt"/>
              </a:rPr>
              <a:t>32</a:t>
            </a:r>
            <a:endParaRPr lang="en-MY" sz="1200" b="1" dirty="0">
              <a:solidFill>
                <a:srgbClr val="006600"/>
              </a:solidFill>
              <a:latin typeface="+mj-lt"/>
            </a:endParaRPr>
          </a:p>
        </p:txBody>
      </p:sp>
      <p:sp>
        <p:nvSpPr>
          <p:cNvPr id="89" name="TextBox 88"/>
          <p:cNvSpPr txBox="1"/>
          <p:nvPr/>
        </p:nvSpPr>
        <p:spPr>
          <a:xfrm>
            <a:off x="4725541" y="4050005"/>
            <a:ext cx="520586" cy="276999"/>
          </a:xfrm>
          <a:prstGeom prst="rect">
            <a:avLst/>
          </a:prstGeom>
          <a:noFill/>
          <a:ln>
            <a:solidFill>
              <a:srgbClr val="006600"/>
            </a:solidFill>
          </a:ln>
        </p:spPr>
        <p:txBody>
          <a:bodyPr wrap="square" rtlCol="0">
            <a:spAutoFit/>
          </a:bodyPr>
          <a:lstStyle/>
          <a:p>
            <a:pPr algn="ctr"/>
            <a:r>
              <a:rPr lang="en-US" sz="1200" b="1" dirty="0" smtClean="0">
                <a:solidFill>
                  <a:srgbClr val="006600"/>
                </a:solidFill>
                <a:latin typeface="+mj-lt"/>
              </a:rPr>
              <a:t>36</a:t>
            </a:r>
            <a:endParaRPr lang="en-MY" sz="1200" b="1" dirty="0">
              <a:solidFill>
                <a:srgbClr val="006600"/>
              </a:solidFill>
              <a:latin typeface="+mj-lt"/>
            </a:endParaRPr>
          </a:p>
        </p:txBody>
      </p:sp>
      <p:sp>
        <p:nvSpPr>
          <p:cNvPr id="90" name="TextBox 89"/>
          <p:cNvSpPr txBox="1"/>
          <p:nvPr/>
        </p:nvSpPr>
        <p:spPr>
          <a:xfrm>
            <a:off x="5733653" y="2977902"/>
            <a:ext cx="520586" cy="276999"/>
          </a:xfrm>
          <a:prstGeom prst="rect">
            <a:avLst/>
          </a:prstGeom>
          <a:noFill/>
          <a:ln>
            <a:solidFill>
              <a:srgbClr val="006600"/>
            </a:solidFill>
          </a:ln>
        </p:spPr>
        <p:txBody>
          <a:bodyPr wrap="square" rtlCol="0">
            <a:spAutoFit/>
          </a:bodyPr>
          <a:lstStyle/>
          <a:p>
            <a:pPr algn="ctr"/>
            <a:r>
              <a:rPr lang="en-US" sz="1200" b="1" dirty="0" smtClean="0">
                <a:solidFill>
                  <a:srgbClr val="006600"/>
                </a:solidFill>
                <a:latin typeface="+mj-lt"/>
              </a:rPr>
              <a:t>78</a:t>
            </a:r>
            <a:endParaRPr lang="en-MY" sz="1200" b="1" dirty="0">
              <a:solidFill>
                <a:srgbClr val="006600"/>
              </a:solidFill>
              <a:latin typeface="+mj-lt"/>
            </a:endParaRPr>
          </a:p>
        </p:txBody>
      </p:sp>
      <p:sp>
        <p:nvSpPr>
          <p:cNvPr id="91" name="TextBox 90"/>
          <p:cNvSpPr txBox="1"/>
          <p:nvPr/>
        </p:nvSpPr>
        <p:spPr>
          <a:xfrm>
            <a:off x="6709672" y="2060848"/>
            <a:ext cx="598632" cy="276999"/>
          </a:xfrm>
          <a:prstGeom prst="rect">
            <a:avLst/>
          </a:prstGeom>
          <a:noFill/>
          <a:ln>
            <a:solidFill>
              <a:srgbClr val="006600"/>
            </a:solidFill>
          </a:ln>
        </p:spPr>
        <p:txBody>
          <a:bodyPr wrap="square" rtlCol="0">
            <a:spAutoFit/>
          </a:bodyPr>
          <a:lstStyle/>
          <a:p>
            <a:pPr algn="ctr"/>
            <a:r>
              <a:rPr lang="en-US" sz="1200" b="1" dirty="0" smtClean="0">
                <a:solidFill>
                  <a:srgbClr val="006600"/>
                </a:solidFill>
                <a:latin typeface="+mj-lt"/>
              </a:rPr>
              <a:t>113</a:t>
            </a:r>
            <a:endParaRPr lang="en-MY" sz="1200" b="1" dirty="0">
              <a:solidFill>
                <a:srgbClr val="006600"/>
              </a:solidFill>
              <a:latin typeface="+mj-lt"/>
            </a:endParaRPr>
          </a:p>
        </p:txBody>
      </p:sp>
      <p:sp>
        <p:nvSpPr>
          <p:cNvPr id="100" name="TextBox 99"/>
          <p:cNvSpPr txBox="1"/>
          <p:nvPr/>
        </p:nvSpPr>
        <p:spPr>
          <a:xfrm>
            <a:off x="1634775" y="2276872"/>
            <a:ext cx="1713089" cy="338554"/>
          </a:xfrm>
          <a:prstGeom prst="rect">
            <a:avLst/>
          </a:prstGeom>
          <a:noFill/>
          <a:ln>
            <a:solidFill>
              <a:srgbClr val="006600"/>
            </a:solidFill>
          </a:ln>
        </p:spPr>
        <p:txBody>
          <a:bodyPr wrap="square" rtlCol="0">
            <a:spAutoFit/>
          </a:bodyPr>
          <a:lstStyle/>
          <a:p>
            <a:pPr algn="ctr"/>
            <a:r>
              <a:rPr lang="en-US" sz="1600" b="1" dirty="0" smtClean="0">
                <a:solidFill>
                  <a:srgbClr val="006600"/>
                </a:solidFill>
                <a:latin typeface="+mj-lt"/>
              </a:rPr>
              <a:t>Total Issue Size</a:t>
            </a:r>
            <a:endParaRPr lang="en-MY" sz="1600" b="1" dirty="0">
              <a:solidFill>
                <a:srgbClr val="006600"/>
              </a:solidFill>
              <a:latin typeface="+mj-lt"/>
            </a:endParaRPr>
          </a:p>
        </p:txBody>
      </p:sp>
      <p:sp>
        <p:nvSpPr>
          <p:cNvPr id="36" name="Text Box 55"/>
          <p:cNvSpPr txBox="1">
            <a:spLocks noChangeArrowheads="1"/>
          </p:cNvSpPr>
          <p:nvPr/>
        </p:nvSpPr>
        <p:spPr bwMode="auto">
          <a:xfrm>
            <a:off x="1764579" y="991761"/>
            <a:ext cx="604778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type="none" w="lg" len="lg"/>
              </a14:hiddenLine>
            </a:ext>
          </a:extLst>
        </p:spPr>
        <p:txBody>
          <a:bodyPr wrap="square" lIns="0" tIns="0" rIns="0" bIns="0">
            <a:spAutoFit/>
          </a:bodyPr>
          <a:lstStyle>
            <a:lvl1pPr marL="174625" indent="-174625" defTabSz="1039813" eaLnBrk="0" hangingPunct="0">
              <a:defRPr sz="2500">
                <a:solidFill>
                  <a:schemeClr val="bg1"/>
                </a:solidFill>
                <a:latin typeface="Arial Narrow" pitchFamily="34" charset="0"/>
                <a:ea typeface="ＭＳ Ｐゴシック" pitchFamily="34" charset="-128"/>
              </a:defRPr>
            </a:lvl1pPr>
            <a:lvl2pPr marL="742950" indent="-285750" defTabSz="1039813" eaLnBrk="0" hangingPunct="0">
              <a:defRPr sz="2500">
                <a:solidFill>
                  <a:schemeClr val="bg1"/>
                </a:solidFill>
                <a:latin typeface="Arial Narrow" pitchFamily="34" charset="0"/>
                <a:ea typeface="ＭＳ Ｐゴシック" pitchFamily="34" charset="-128"/>
              </a:defRPr>
            </a:lvl2pPr>
            <a:lvl3pPr marL="1143000" indent="-228600" defTabSz="1039813" eaLnBrk="0" hangingPunct="0">
              <a:defRPr sz="2500">
                <a:solidFill>
                  <a:schemeClr val="bg1"/>
                </a:solidFill>
                <a:latin typeface="Arial Narrow" pitchFamily="34" charset="0"/>
                <a:ea typeface="ＭＳ Ｐゴシック" pitchFamily="34" charset="-128"/>
              </a:defRPr>
            </a:lvl3pPr>
            <a:lvl4pPr marL="1600200" indent="-228600" defTabSz="1039813" eaLnBrk="0" hangingPunct="0">
              <a:defRPr sz="2500">
                <a:solidFill>
                  <a:schemeClr val="bg1"/>
                </a:solidFill>
                <a:latin typeface="Arial Narrow" pitchFamily="34" charset="0"/>
                <a:ea typeface="ＭＳ Ｐゴシック" pitchFamily="34" charset="-128"/>
              </a:defRPr>
            </a:lvl4pPr>
            <a:lvl5pPr marL="2057400" indent="-228600" defTabSz="1039813" eaLnBrk="0" hangingPunct="0">
              <a:defRPr sz="2500">
                <a:solidFill>
                  <a:schemeClr val="bg1"/>
                </a:solidFill>
                <a:latin typeface="Arial Narrow" pitchFamily="34" charset="0"/>
                <a:ea typeface="ＭＳ Ｐゴシック" pitchFamily="34" charset="-128"/>
              </a:defRPr>
            </a:lvl5pPr>
            <a:lvl6pPr marL="25146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6pPr>
            <a:lvl7pPr marL="29718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7pPr>
            <a:lvl8pPr marL="34290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8pPr>
            <a:lvl9pPr marL="3886200" indent="-228600" defTabSz="1039813" eaLnBrk="0" fontAlgn="base" hangingPunct="0">
              <a:spcBef>
                <a:spcPct val="0"/>
              </a:spcBef>
              <a:spcAft>
                <a:spcPct val="0"/>
              </a:spcAft>
              <a:defRPr sz="2500">
                <a:solidFill>
                  <a:schemeClr val="bg1"/>
                </a:solidFill>
                <a:latin typeface="Arial Narrow" pitchFamily="34" charset="0"/>
                <a:ea typeface="ＭＳ Ｐゴシック" pitchFamily="34" charset="-128"/>
              </a:defRPr>
            </a:lvl9pPr>
          </a:lstStyle>
          <a:p>
            <a:pPr eaLnBrk="1" hangingPunct="1"/>
            <a:r>
              <a:rPr lang="en-US" sz="1800" b="1" dirty="0" smtClean="0">
                <a:solidFill>
                  <a:prstClr val="black"/>
                </a:solidFill>
                <a:latin typeface="+mj-lt"/>
              </a:rPr>
              <a:t>Green Bonds </a:t>
            </a:r>
            <a:r>
              <a:rPr lang="en-US" sz="1800" b="1" dirty="0" smtClean="0">
                <a:solidFill>
                  <a:schemeClr val="tx1"/>
                </a:solidFill>
                <a:latin typeface="+mj-lt"/>
              </a:rPr>
              <a:t>Market – Issuance Breakdown </a:t>
            </a:r>
            <a:r>
              <a:rPr lang="en-US" sz="1800" b="1" dirty="0" smtClean="0">
                <a:solidFill>
                  <a:prstClr val="black"/>
                </a:solidFill>
                <a:latin typeface="+mj-lt"/>
              </a:rPr>
              <a:t>by </a:t>
            </a:r>
            <a:r>
              <a:rPr lang="en-US" sz="1800" b="1" dirty="0" smtClean="0">
                <a:solidFill>
                  <a:prstClr val="black"/>
                </a:solidFill>
                <a:latin typeface="+mj-lt"/>
              </a:rPr>
              <a:t>Geography</a:t>
            </a:r>
            <a:endParaRPr lang="en-US" sz="1800" b="1" dirty="0">
              <a:solidFill>
                <a:prstClr val="black"/>
              </a:solidFill>
              <a:latin typeface="+mj-lt"/>
            </a:endParaRPr>
          </a:p>
        </p:txBody>
      </p:sp>
    </p:spTree>
    <p:extLst>
      <p:ext uri="{BB962C8B-B14F-4D97-AF65-F5344CB8AC3E}">
        <p14:creationId xmlns:p14="http://schemas.microsoft.com/office/powerpoint/2010/main" xmlns="" val="3630992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 Placeholder 2"/>
          <p:cNvSpPr txBox="1">
            <a:spLocks/>
          </p:cNvSpPr>
          <p:nvPr/>
        </p:nvSpPr>
        <p:spPr bwMode="auto">
          <a:xfrm>
            <a:off x="395536" y="136056"/>
            <a:ext cx="6767433" cy="638175"/>
          </a:xfrm>
          <a:prstGeom prst="rect">
            <a:avLst/>
          </a:prstGeom>
          <a:noFill/>
          <a:ln w="9525">
            <a:noFill/>
            <a:miter lim="800000"/>
            <a:headEnd/>
            <a:tailEnd/>
          </a:ln>
        </p:spPr>
        <p:txBody>
          <a:bodyPr lIns="43173" tIns="43173" rIns="43173" bIns="43173" anchor="ctr"/>
          <a:lstStyle/>
          <a:p>
            <a:pPr defTabSz="912813" eaLnBrk="0" hangingPunct="0">
              <a:lnSpc>
                <a:spcPct val="90000"/>
              </a:lnSpc>
              <a:spcAft>
                <a:spcPts val="600"/>
              </a:spcAft>
            </a:pPr>
            <a:r>
              <a:rPr lang="en-MY" sz="2800" b="1" dirty="0">
                <a:solidFill>
                  <a:srgbClr val="A40000"/>
                </a:solidFill>
                <a:latin typeface="Calibri" pitchFamily="34" charset="0"/>
                <a:cs typeface="Arial" pitchFamily="34" charset="0"/>
                <a:sym typeface="Lucida Grande" charset="0"/>
              </a:rPr>
              <a:t>Structuring and Mechanism of Green </a:t>
            </a:r>
            <a:r>
              <a:rPr lang="en-MY" sz="2800" b="1" dirty="0" err="1">
                <a:solidFill>
                  <a:srgbClr val="A40000"/>
                </a:solidFill>
                <a:latin typeface="Calibri" pitchFamily="34" charset="0"/>
                <a:cs typeface="Arial" pitchFamily="34" charset="0"/>
                <a:sym typeface="Lucida Grande" charset="0"/>
              </a:rPr>
              <a:t>Sukuk</a:t>
            </a:r>
            <a:r>
              <a:rPr lang="en-MY" sz="2800" b="1" dirty="0">
                <a:solidFill>
                  <a:srgbClr val="A40000"/>
                </a:solidFill>
                <a:latin typeface="Calibri" pitchFamily="34" charset="0"/>
                <a:cs typeface="Arial" pitchFamily="34" charset="0"/>
                <a:sym typeface="Lucida Grande" charset="0"/>
              </a:rPr>
              <a:t> </a:t>
            </a:r>
            <a:endParaRPr lang="en-GB" sz="2800" b="1" dirty="0">
              <a:solidFill>
                <a:srgbClr val="A40000"/>
              </a:solidFill>
              <a:latin typeface="Calibri" pitchFamily="34" charset="0"/>
              <a:cs typeface="Arial" pitchFamily="34" charset="0"/>
              <a:sym typeface="Lucida Grande" charset="0"/>
            </a:endParaRPr>
          </a:p>
        </p:txBody>
      </p:sp>
      <p:cxnSp>
        <p:nvCxnSpPr>
          <p:cNvPr id="70" name="Straight Connector 69"/>
          <p:cNvCxnSpPr/>
          <p:nvPr/>
        </p:nvCxnSpPr>
        <p:spPr>
          <a:xfrm>
            <a:off x="433575" y="749846"/>
            <a:ext cx="8314889"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304833" y="980728"/>
            <a:ext cx="2808311" cy="1984472"/>
            <a:chOff x="479294" y="1450478"/>
            <a:chExt cx="2435077" cy="1840456"/>
          </a:xfrm>
        </p:grpSpPr>
        <p:grpSp>
          <p:nvGrpSpPr>
            <p:cNvPr id="19" name="Group 18"/>
            <p:cNvGrpSpPr/>
            <p:nvPr/>
          </p:nvGrpSpPr>
          <p:grpSpPr>
            <a:xfrm>
              <a:off x="650187" y="1450478"/>
              <a:ext cx="2264184" cy="1698911"/>
              <a:chOff x="752110" y="1111053"/>
              <a:chExt cx="2264184" cy="1698911"/>
            </a:xfrm>
          </p:grpSpPr>
          <p:sp>
            <p:nvSpPr>
              <p:cNvPr id="21" name="Oval 7"/>
              <p:cNvSpPr/>
              <p:nvPr/>
            </p:nvSpPr>
            <p:spPr>
              <a:xfrm rot="3347733">
                <a:off x="1074068" y="789095"/>
                <a:ext cx="1620267" cy="2264184"/>
              </a:xfrm>
              <a:custGeom>
                <a:avLst/>
                <a:gdLst>
                  <a:gd name="connsiteX0" fmla="*/ 0 w 1752600"/>
                  <a:gd name="connsiteY0" fmla="*/ 1219200 h 2438400"/>
                  <a:gd name="connsiteX1" fmla="*/ 876300 w 1752600"/>
                  <a:gd name="connsiteY1" fmla="*/ 0 h 2438400"/>
                  <a:gd name="connsiteX2" fmla="*/ 1752600 w 1752600"/>
                  <a:gd name="connsiteY2" fmla="*/ 1219200 h 2438400"/>
                  <a:gd name="connsiteX3" fmla="*/ 876300 w 1752600"/>
                  <a:gd name="connsiteY3" fmla="*/ 2438400 h 2438400"/>
                  <a:gd name="connsiteX4" fmla="*/ 0 w 1752600"/>
                  <a:gd name="connsiteY4" fmla="*/ 1219200 h 2438400"/>
                  <a:gd name="connsiteX0" fmla="*/ 0 w 1752600"/>
                  <a:gd name="connsiteY0" fmla="*/ 1219200 h 2481998"/>
                  <a:gd name="connsiteX1" fmla="*/ 876300 w 1752600"/>
                  <a:gd name="connsiteY1" fmla="*/ 0 h 2481998"/>
                  <a:gd name="connsiteX2" fmla="*/ 1752600 w 1752600"/>
                  <a:gd name="connsiteY2" fmla="*/ 1219200 h 2481998"/>
                  <a:gd name="connsiteX3" fmla="*/ 876300 w 1752600"/>
                  <a:gd name="connsiteY3" fmla="*/ 2438400 h 2481998"/>
                  <a:gd name="connsiteX4" fmla="*/ 0 w 1752600"/>
                  <a:gd name="connsiteY4" fmla="*/ 1219200 h 2481998"/>
                  <a:gd name="connsiteX0" fmla="*/ 0 w 1752600"/>
                  <a:gd name="connsiteY0" fmla="*/ 1219200 h 2438400"/>
                  <a:gd name="connsiteX1" fmla="*/ 876300 w 1752600"/>
                  <a:gd name="connsiteY1" fmla="*/ 0 h 2438400"/>
                  <a:gd name="connsiteX2" fmla="*/ 1752600 w 1752600"/>
                  <a:gd name="connsiteY2" fmla="*/ 1219200 h 2438400"/>
                  <a:gd name="connsiteX3" fmla="*/ 876300 w 1752600"/>
                  <a:gd name="connsiteY3" fmla="*/ 2438400 h 2438400"/>
                  <a:gd name="connsiteX4" fmla="*/ 0 w 1752600"/>
                  <a:gd name="connsiteY4" fmla="*/ 1219200 h 2438400"/>
                  <a:gd name="connsiteX0" fmla="*/ 0 w 1752600"/>
                  <a:gd name="connsiteY0" fmla="*/ 1219320 h 2438520"/>
                  <a:gd name="connsiteX1" fmla="*/ 876300 w 1752600"/>
                  <a:gd name="connsiteY1" fmla="*/ 120 h 2438520"/>
                  <a:gd name="connsiteX2" fmla="*/ 1752600 w 1752600"/>
                  <a:gd name="connsiteY2" fmla="*/ 1219320 h 2438520"/>
                  <a:gd name="connsiteX3" fmla="*/ 876300 w 1752600"/>
                  <a:gd name="connsiteY3" fmla="*/ 2438520 h 2438520"/>
                  <a:gd name="connsiteX4" fmla="*/ 0 w 1752600"/>
                  <a:gd name="connsiteY4" fmla="*/ 1219320 h 2438520"/>
                  <a:gd name="connsiteX0" fmla="*/ 0 w 1752600"/>
                  <a:gd name="connsiteY0" fmla="*/ 1219320 h 2438520"/>
                  <a:gd name="connsiteX1" fmla="*/ 876300 w 1752600"/>
                  <a:gd name="connsiteY1" fmla="*/ 120 h 2438520"/>
                  <a:gd name="connsiteX2" fmla="*/ 1752600 w 1752600"/>
                  <a:gd name="connsiteY2" fmla="*/ 1219320 h 2438520"/>
                  <a:gd name="connsiteX3" fmla="*/ 876300 w 1752600"/>
                  <a:gd name="connsiteY3" fmla="*/ 2438520 h 2438520"/>
                  <a:gd name="connsiteX4" fmla="*/ 0 w 1752600"/>
                  <a:gd name="connsiteY4" fmla="*/ 1219320 h 2438520"/>
                  <a:gd name="connsiteX0" fmla="*/ 0 w 1752600"/>
                  <a:gd name="connsiteY0" fmla="*/ 1219320 h 2439946"/>
                  <a:gd name="connsiteX1" fmla="*/ 876300 w 1752600"/>
                  <a:gd name="connsiteY1" fmla="*/ 120 h 2439946"/>
                  <a:gd name="connsiteX2" fmla="*/ 1752600 w 1752600"/>
                  <a:gd name="connsiteY2" fmla="*/ 1219320 h 2439946"/>
                  <a:gd name="connsiteX3" fmla="*/ 876300 w 1752600"/>
                  <a:gd name="connsiteY3" fmla="*/ 2438520 h 2439946"/>
                  <a:gd name="connsiteX4" fmla="*/ 0 w 1752600"/>
                  <a:gd name="connsiteY4" fmla="*/ 1219320 h 2439946"/>
                  <a:gd name="connsiteX0" fmla="*/ 0 w 1752600"/>
                  <a:gd name="connsiteY0" fmla="*/ 1219462 h 2440088"/>
                  <a:gd name="connsiteX1" fmla="*/ 876300 w 1752600"/>
                  <a:gd name="connsiteY1" fmla="*/ 262 h 2440088"/>
                  <a:gd name="connsiteX2" fmla="*/ 1752600 w 1752600"/>
                  <a:gd name="connsiteY2" fmla="*/ 1219462 h 2440088"/>
                  <a:gd name="connsiteX3" fmla="*/ 876300 w 1752600"/>
                  <a:gd name="connsiteY3" fmla="*/ 2438662 h 2440088"/>
                  <a:gd name="connsiteX4" fmla="*/ 0 w 1752600"/>
                  <a:gd name="connsiteY4" fmla="*/ 1219462 h 2440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2600" h="2440088">
                    <a:moveTo>
                      <a:pt x="0" y="1219462"/>
                    </a:moveTo>
                    <a:cubicBezTo>
                      <a:pt x="0" y="546116"/>
                      <a:pt x="903289" y="-13904"/>
                      <a:pt x="876300" y="262"/>
                    </a:cubicBezTo>
                    <a:cubicBezTo>
                      <a:pt x="849311" y="14428"/>
                      <a:pt x="1752600" y="546116"/>
                      <a:pt x="1752600" y="1219462"/>
                    </a:cubicBezTo>
                    <a:cubicBezTo>
                      <a:pt x="1752600" y="1892808"/>
                      <a:pt x="859192" y="2404632"/>
                      <a:pt x="876300" y="2438662"/>
                    </a:cubicBezTo>
                    <a:cubicBezTo>
                      <a:pt x="893408" y="2472692"/>
                      <a:pt x="0" y="1892808"/>
                      <a:pt x="0" y="1219462"/>
                    </a:cubicBezTo>
                    <a:close/>
                  </a:path>
                </a:pathLst>
              </a:custGeom>
              <a:gradFill>
                <a:gsLst>
                  <a:gs pos="79000">
                    <a:srgbClr val="00B050"/>
                  </a:gs>
                  <a:gs pos="2000">
                    <a:srgbClr val="FFFFFF">
                      <a:shade val="67500"/>
                      <a:satMod val="115000"/>
                    </a:srgbClr>
                  </a:gs>
                  <a:gs pos="100000">
                    <a:srgbClr val="FFFFFF">
                      <a:shade val="100000"/>
                      <a:satMod val="115000"/>
                    </a:srgbClr>
                  </a:gs>
                </a:gsLst>
                <a:lin ang="8100000" scaled="1"/>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latin typeface="+mj-lt"/>
                </a:endParaRPr>
              </a:p>
            </p:txBody>
          </p:sp>
          <p:sp>
            <p:nvSpPr>
              <p:cNvPr id="22" name="TextBox 21"/>
              <p:cNvSpPr txBox="1"/>
              <p:nvPr/>
            </p:nvSpPr>
            <p:spPr>
              <a:xfrm>
                <a:off x="1143158" y="1311400"/>
                <a:ext cx="1468134" cy="149856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effectLst/>
                    <a:uLnTx/>
                    <a:uFillTx/>
                    <a:latin typeface="+mj-lt"/>
                  </a:rPr>
                  <a:t>Second Party Opinion*:</a:t>
                </a:r>
              </a:p>
              <a:p>
                <a:pPr marL="85725" lvl="0" indent="-85725" defTabSz="914400">
                  <a:buFontTx/>
                  <a:buChar char="-"/>
                  <a:tabLst>
                    <a:tab pos="85725" algn="l"/>
                  </a:tabLst>
                  <a:defRPr/>
                </a:pPr>
                <a:r>
                  <a:rPr kumimoji="0" lang="en-US" sz="1200" b="0" i="0" u="none" strike="noStrike" kern="0" cap="none" spc="0" normalizeH="0" baseline="0" noProof="0" dirty="0" smtClean="0">
                    <a:ln>
                      <a:noFill/>
                    </a:ln>
                    <a:effectLst/>
                    <a:uLnTx/>
                    <a:uFillTx/>
                    <a:latin typeface="+mj-lt"/>
                  </a:rPr>
                  <a:t>Independent review of Green Framework -</a:t>
                </a:r>
                <a:r>
                  <a:rPr kumimoji="0" lang="en-US" sz="1200" b="0" i="0" u="none" strike="noStrike" kern="0" cap="none" spc="0" normalizeH="0" baseline="0" noProof="0" dirty="0" smtClean="0">
                    <a:ln>
                      <a:noFill/>
                    </a:ln>
                    <a:effectLst/>
                    <a:uLnTx/>
                    <a:uFillTx/>
                    <a:latin typeface="+mj-lt"/>
                  </a:rPr>
                  <a:t>v</a:t>
                </a:r>
                <a:r>
                  <a:rPr lang="en-MY" sz="1200" kern="0" dirty="0" err="1" smtClean="0">
                    <a:latin typeface="+mj-lt"/>
                  </a:rPr>
                  <a:t>erification</a:t>
                </a:r>
                <a:r>
                  <a:rPr lang="en-MY" sz="1200" kern="0" dirty="0" smtClean="0">
                    <a:latin typeface="+mj-lt"/>
                  </a:rPr>
                  <a:t> </a:t>
                </a:r>
                <a:r>
                  <a:rPr lang="en-MY" sz="1200" kern="0" dirty="0">
                    <a:latin typeface="+mj-lt"/>
                  </a:rPr>
                  <a:t>of alignment with Green Bond Principles</a:t>
                </a:r>
              </a:p>
              <a:p>
                <a:pPr marL="85725" marR="0" lvl="0" indent="-85725" defTabSz="914400" eaLnBrk="1" fontAlgn="auto" latinLnBrk="0" hangingPunct="1">
                  <a:lnSpc>
                    <a:spcPct val="100000"/>
                  </a:lnSpc>
                  <a:spcBef>
                    <a:spcPts val="0"/>
                  </a:spcBef>
                  <a:spcAft>
                    <a:spcPts val="0"/>
                  </a:spcAft>
                  <a:buClrTx/>
                  <a:buSzTx/>
                  <a:buFontTx/>
                  <a:buChar char="-"/>
                  <a:tabLst>
                    <a:tab pos="85725" algn="l"/>
                  </a:tabLst>
                  <a:defRPr/>
                </a:pPr>
                <a:endParaRPr kumimoji="0" lang="en-US" sz="1100" b="0" i="0" u="none" strike="noStrike" kern="0" cap="none" spc="0" normalizeH="0" baseline="0" noProof="0" dirty="0">
                  <a:ln>
                    <a:noFill/>
                  </a:ln>
                  <a:effectLst/>
                  <a:uLnTx/>
                  <a:uFillTx/>
                  <a:latin typeface="+mj-lt"/>
                </a:endParaRPr>
              </a:p>
            </p:txBody>
          </p:sp>
        </p:grpSp>
        <p:cxnSp>
          <p:nvCxnSpPr>
            <p:cNvPr id="20" name="Straight Connector 2"/>
            <p:cNvCxnSpPr/>
            <p:nvPr/>
          </p:nvCxnSpPr>
          <p:spPr>
            <a:xfrm rot="5400000" flipH="1" flipV="1">
              <a:off x="456904" y="2909638"/>
              <a:ext cx="403686" cy="358906"/>
            </a:xfrm>
            <a:prstGeom prst="curvedConnector3">
              <a:avLst>
                <a:gd name="adj1" fmla="val 50000"/>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23" name="Straight Arrow Connector 22"/>
          <p:cNvCxnSpPr/>
          <p:nvPr/>
        </p:nvCxnSpPr>
        <p:spPr bwMode="auto">
          <a:xfrm flipV="1">
            <a:off x="611560" y="2983057"/>
            <a:ext cx="7310769" cy="2"/>
          </a:xfrm>
          <a:prstGeom prst="straightConnector1">
            <a:avLst/>
          </a:prstGeom>
          <a:solidFill>
            <a:srgbClr val="B6DCF0"/>
          </a:solidFill>
          <a:ln w="38100" cap="flat" cmpd="sng" algn="ctr">
            <a:solidFill>
              <a:srgbClr val="006600"/>
            </a:solidFill>
            <a:prstDash val="solid"/>
            <a:round/>
            <a:headEnd type="none" w="med" len="med"/>
            <a:tailEnd type="arrow"/>
          </a:ln>
          <a:effectLst/>
        </p:spPr>
      </p:cxnSp>
      <p:grpSp>
        <p:nvGrpSpPr>
          <p:cNvPr id="24" name="Group 23"/>
          <p:cNvGrpSpPr/>
          <p:nvPr/>
        </p:nvGrpSpPr>
        <p:grpSpPr>
          <a:xfrm>
            <a:off x="3131840" y="2562444"/>
            <a:ext cx="1319652" cy="646331"/>
            <a:chOff x="3635991" y="2888178"/>
            <a:chExt cx="1164609" cy="646331"/>
          </a:xfrm>
        </p:grpSpPr>
        <p:sp>
          <p:nvSpPr>
            <p:cNvPr id="25" name="Oval 24"/>
            <p:cNvSpPr/>
            <p:nvPr/>
          </p:nvSpPr>
          <p:spPr bwMode="auto">
            <a:xfrm>
              <a:off x="4110295" y="3169534"/>
              <a:ext cx="216000" cy="238036"/>
            </a:xfrm>
            <a:prstGeom prst="ellipse">
              <a:avLst/>
            </a:prstGeom>
            <a:solidFill>
              <a:srgbClr val="882034"/>
            </a:solidFill>
            <a:ln w="9525" cap="flat" cmpd="sng" algn="ctr">
              <a:noFill/>
              <a:prstDash val="solid"/>
              <a:round/>
              <a:headEnd type="none" w="med" len="med"/>
              <a:tailEnd type="none" w="med" len="med"/>
            </a:ln>
            <a:effectLst>
              <a:outerShdw dist="35921" dir="2700000" algn="ctr" rotWithShape="0">
                <a:srgbClr val="808080"/>
              </a:outerShdw>
            </a:effectLst>
          </p:spPr>
          <p:txBody>
            <a:bodyPr vert="horz" wrap="square" lIns="0" tIns="0" rIns="0" bIns="0" numCol="1" rtlCol="0" anchor="ctr" anchorCtr="0" compatLnSpc="1">
              <a:prstTxWarp prst="textNoShape">
                <a:avLst/>
              </a:prstTxWarp>
              <a:spAutoFit/>
            </a:bodyPr>
            <a:lstStyle/>
            <a:p>
              <a:pPr marL="0" marR="0" lvl="0" indent="0" algn="ctr" defTabSz="962025" rtl="0" eaLnBrk="1" fontAlgn="base" latinLnBrk="0" hangingPunct="1">
                <a:lnSpc>
                  <a:spcPct val="100000"/>
                </a:lnSpc>
                <a:spcBef>
                  <a:spcPct val="0"/>
                </a:spcBef>
                <a:spcAft>
                  <a:spcPct val="0"/>
                </a:spcAft>
                <a:buClrTx/>
                <a:buSzTx/>
                <a:buFontTx/>
                <a:buNone/>
                <a:tabLst/>
                <a:defRPr/>
              </a:pPr>
              <a:endParaRPr kumimoji="0" lang="en-US" sz="1100" b="1" i="0" u="none" strike="noStrike" kern="0" cap="none" spc="0" normalizeH="0" baseline="0" noProof="0" smtClean="0">
                <a:ln>
                  <a:noFill/>
                </a:ln>
                <a:solidFill>
                  <a:srgbClr val="055742"/>
                </a:solidFill>
                <a:effectLst/>
                <a:uLnTx/>
                <a:uFillTx/>
                <a:latin typeface="+mj-lt"/>
                <a:ea typeface="ＭＳ Ｐゴシック" pitchFamily="34" charset="-128"/>
              </a:endParaRPr>
            </a:p>
          </p:txBody>
        </p:sp>
        <p:sp>
          <p:nvSpPr>
            <p:cNvPr id="26" name="TextBox 25"/>
            <p:cNvSpPr txBox="1"/>
            <p:nvPr/>
          </p:nvSpPr>
          <p:spPr>
            <a:xfrm>
              <a:off x="3635991" y="2888178"/>
              <a:ext cx="1164609"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055742"/>
                  </a:solidFill>
                  <a:effectLst/>
                  <a:uLnTx/>
                  <a:uFillTx/>
                  <a:latin typeface="+mj-lt"/>
                </a:rPr>
                <a:t>ISSUANCE</a:t>
              </a:r>
              <a:endParaRPr kumimoji="0" lang="en-US" b="1" i="0" u="none" strike="noStrike" kern="0" cap="none" spc="0" normalizeH="0" baseline="0" noProof="0" dirty="0">
                <a:ln>
                  <a:noFill/>
                </a:ln>
                <a:solidFill>
                  <a:srgbClr val="055742"/>
                </a:solidFill>
                <a:effectLst/>
                <a:uLnTx/>
                <a:uFillTx/>
                <a:latin typeface="+mj-lt"/>
              </a:endParaRPr>
            </a:p>
          </p:txBody>
        </p:sp>
      </p:grpSp>
      <p:grpSp>
        <p:nvGrpSpPr>
          <p:cNvPr id="27" name="Group 26"/>
          <p:cNvGrpSpPr/>
          <p:nvPr/>
        </p:nvGrpSpPr>
        <p:grpSpPr>
          <a:xfrm>
            <a:off x="980793" y="2991395"/>
            <a:ext cx="2052232" cy="1949773"/>
            <a:chOff x="715581" y="3317125"/>
            <a:chExt cx="2047492" cy="1474771"/>
          </a:xfrm>
        </p:grpSpPr>
        <p:sp>
          <p:nvSpPr>
            <p:cNvPr id="28" name="Oval 7"/>
            <p:cNvSpPr/>
            <p:nvPr/>
          </p:nvSpPr>
          <p:spPr>
            <a:xfrm rot="7227980">
              <a:off x="1175069" y="3203893"/>
              <a:ext cx="1299089" cy="1876918"/>
            </a:xfrm>
            <a:custGeom>
              <a:avLst/>
              <a:gdLst>
                <a:gd name="connsiteX0" fmla="*/ 0 w 1752600"/>
                <a:gd name="connsiteY0" fmla="*/ 1219200 h 2438400"/>
                <a:gd name="connsiteX1" fmla="*/ 876300 w 1752600"/>
                <a:gd name="connsiteY1" fmla="*/ 0 h 2438400"/>
                <a:gd name="connsiteX2" fmla="*/ 1752600 w 1752600"/>
                <a:gd name="connsiteY2" fmla="*/ 1219200 h 2438400"/>
                <a:gd name="connsiteX3" fmla="*/ 876300 w 1752600"/>
                <a:gd name="connsiteY3" fmla="*/ 2438400 h 2438400"/>
                <a:gd name="connsiteX4" fmla="*/ 0 w 1752600"/>
                <a:gd name="connsiteY4" fmla="*/ 1219200 h 2438400"/>
                <a:gd name="connsiteX0" fmla="*/ 0 w 1752600"/>
                <a:gd name="connsiteY0" fmla="*/ 1219200 h 2481998"/>
                <a:gd name="connsiteX1" fmla="*/ 876300 w 1752600"/>
                <a:gd name="connsiteY1" fmla="*/ 0 h 2481998"/>
                <a:gd name="connsiteX2" fmla="*/ 1752600 w 1752600"/>
                <a:gd name="connsiteY2" fmla="*/ 1219200 h 2481998"/>
                <a:gd name="connsiteX3" fmla="*/ 876300 w 1752600"/>
                <a:gd name="connsiteY3" fmla="*/ 2438400 h 2481998"/>
                <a:gd name="connsiteX4" fmla="*/ 0 w 1752600"/>
                <a:gd name="connsiteY4" fmla="*/ 1219200 h 2481998"/>
                <a:gd name="connsiteX0" fmla="*/ 0 w 1752600"/>
                <a:gd name="connsiteY0" fmla="*/ 1219200 h 2438400"/>
                <a:gd name="connsiteX1" fmla="*/ 876300 w 1752600"/>
                <a:gd name="connsiteY1" fmla="*/ 0 h 2438400"/>
                <a:gd name="connsiteX2" fmla="*/ 1752600 w 1752600"/>
                <a:gd name="connsiteY2" fmla="*/ 1219200 h 2438400"/>
                <a:gd name="connsiteX3" fmla="*/ 876300 w 1752600"/>
                <a:gd name="connsiteY3" fmla="*/ 2438400 h 2438400"/>
                <a:gd name="connsiteX4" fmla="*/ 0 w 1752600"/>
                <a:gd name="connsiteY4" fmla="*/ 1219200 h 2438400"/>
                <a:gd name="connsiteX0" fmla="*/ 0 w 1752600"/>
                <a:gd name="connsiteY0" fmla="*/ 1219320 h 2438520"/>
                <a:gd name="connsiteX1" fmla="*/ 876300 w 1752600"/>
                <a:gd name="connsiteY1" fmla="*/ 120 h 2438520"/>
                <a:gd name="connsiteX2" fmla="*/ 1752600 w 1752600"/>
                <a:gd name="connsiteY2" fmla="*/ 1219320 h 2438520"/>
                <a:gd name="connsiteX3" fmla="*/ 876300 w 1752600"/>
                <a:gd name="connsiteY3" fmla="*/ 2438520 h 2438520"/>
                <a:gd name="connsiteX4" fmla="*/ 0 w 1752600"/>
                <a:gd name="connsiteY4" fmla="*/ 1219320 h 2438520"/>
                <a:gd name="connsiteX0" fmla="*/ 0 w 1752600"/>
                <a:gd name="connsiteY0" fmla="*/ 1219320 h 2438520"/>
                <a:gd name="connsiteX1" fmla="*/ 876300 w 1752600"/>
                <a:gd name="connsiteY1" fmla="*/ 120 h 2438520"/>
                <a:gd name="connsiteX2" fmla="*/ 1752600 w 1752600"/>
                <a:gd name="connsiteY2" fmla="*/ 1219320 h 2438520"/>
                <a:gd name="connsiteX3" fmla="*/ 876300 w 1752600"/>
                <a:gd name="connsiteY3" fmla="*/ 2438520 h 2438520"/>
                <a:gd name="connsiteX4" fmla="*/ 0 w 1752600"/>
                <a:gd name="connsiteY4" fmla="*/ 1219320 h 2438520"/>
                <a:gd name="connsiteX0" fmla="*/ 0 w 1752600"/>
                <a:gd name="connsiteY0" fmla="*/ 1219320 h 2439946"/>
                <a:gd name="connsiteX1" fmla="*/ 876300 w 1752600"/>
                <a:gd name="connsiteY1" fmla="*/ 120 h 2439946"/>
                <a:gd name="connsiteX2" fmla="*/ 1752600 w 1752600"/>
                <a:gd name="connsiteY2" fmla="*/ 1219320 h 2439946"/>
                <a:gd name="connsiteX3" fmla="*/ 876300 w 1752600"/>
                <a:gd name="connsiteY3" fmla="*/ 2438520 h 2439946"/>
                <a:gd name="connsiteX4" fmla="*/ 0 w 1752600"/>
                <a:gd name="connsiteY4" fmla="*/ 1219320 h 2439946"/>
                <a:gd name="connsiteX0" fmla="*/ 0 w 1752600"/>
                <a:gd name="connsiteY0" fmla="*/ 1219462 h 2440088"/>
                <a:gd name="connsiteX1" fmla="*/ 876300 w 1752600"/>
                <a:gd name="connsiteY1" fmla="*/ 262 h 2440088"/>
                <a:gd name="connsiteX2" fmla="*/ 1752600 w 1752600"/>
                <a:gd name="connsiteY2" fmla="*/ 1219462 h 2440088"/>
                <a:gd name="connsiteX3" fmla="*/ 876300 w 1752600"/>
                <a:gd name="connsiteY3" fmla="*/ 2438662 h 2440088"/>
                <a:gd name="connsiteX4" fmla="*/ 0 w 1752600"/>
                <a:gd name="connsiteY4" fmla="*/ 1219462 h 2440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2600" h="2440088">
                  <a:moveTo>
                    <a:pt x="0" y="1219462"/>
                  </a:moveTo>
                  <a:cubicBezTo>
                    <a:pt x="0" y="546116"/>
                    <a:pt x="903289" y="-13904"/>
                    <a:pt x="876300" y="262"/>
                  </a:cubicBezTo>
                  <a:cubicBezTo>
                    <a:pt x="849311" y="14428"/>
                    <a:pt x="1752600" y="546116"/>
                    <a:pt x="1752600" y="1219462"/>
                  </a:cubicBezTo>
                  <a:cubicBezTo>
                    <a:pt x="1752600" y="1892808"/>
                    <a:pt x="859192" y="2404632"/>
                    <a:pt x="876300" y="2438662"/>
                  </a:cubicBezTo>
                  <a:cubicBezTo>
                    <a:pt x="893408" y="2472692"/>
                    <a:pt x="0" y="1892808"/>
                    <a:pt x="0" y="1219462"/>
                  </a:cubicBezTo>
                  <a:close/>
                </a:path>
              </a:pathLst>
            </a:custGeom>
            <a:gradFill>
              <a:gsLst>
                <a:gs pos="79000">
                  <a:srgbClr val="00B050"/>
                </a:gs>
                <a:gs pos="2000">
                  <a:srgbClr val="FFFFFF">
                    <a:shade val="67500"/>
                    <a:satMod val="115000"/>
                  </a:srgbClr>
                </a:gs>
                <a:gs pos="100000">
                  <a:srgbClr val="FFFFFF">
                    <a:shade val="100000"/>
                    <a:satMod val="115000"/>
                  </a:srgbClr>
                </a:gs>
              </a:gsLst>
              <a:lin ang="8100000" scaled="1"/>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latin typeface="+mj-lt"/>
              </a:endParaRPr>
            </a:p>
          </p:txBody>
        </p:sp>
        <p:sp>
          <p:nvSpPr>
            <p:cNvPr id="29" name="TextBox 28"/>
            <p:cNvSpPr txBox="1"/>
            <p:nvPr/>
          </p:nvSpPr>
          <p:spPr>
            <a:xfrm>
              <a:off x="1162637" y="3689375"/>
              <a:ext cx="1404108" cy="67510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latin typeface="+mj-lt"/>
                </a:rPr>
                <a:t>Issuer Green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latin typeface="+mj-lt"/>
                </a:rPr>
                <a:t>Framework *:</a:t>
              </a:r>
              <a:endParaRPr kumimoji="0" lang="en-US" sz="1100" b="1" i="0" u="none" strike="noStrike" kern="0" cap="none" spc="0" normalizeH="0" baseline="0" noProof="0" dirty="0" smtClean="0">
                <a:ln>
                  <a:noFill/>
                </a:ln>
                <a:solidFill>
                  <a:sysClr val="windowText" lastClr="000000"/>
                </a:solidFill>
                <a:effectLst/>
                <a:uLnTx/>
                <a:uFillTx/>
                <a:latin typeface="+mj-lt"/>
              </a:endParaRPr>
            </a:p>
            <a:p>
              <a:pPr marL="85725" marR="0" lvl="0" indent="-85725" defTabSz="914400" eaLnBrk="1" fontAlgn="auto" latinLnBrk="0" hangingPunct="1">
                <a:lnSpc>
                  <a:spcPct val="100000"/>
                </a:lnSpc>
                <a:spcBef>
                  <a:spcPts val="0"/>
                </a:spcBef>
                <a:spcAft>
                  <a:spcPts val="0"/>
                </a:spcAft>
                <a:buClrTx/>
                <a:buSzTx/>
                <a:buFontTx/>
                <a:buChar char="-"/>
                <a:tabLst/>
                <a:defRPr/>
              </a:pPr>
              <a:r>
                <a:rPr kumimoji="0" lang="en-US" sz="1200" b="0" i="0" u="none" strike="noStrike" kern="0" cap="none" spc="0" normalizeH="0" baseline="0" noProof="0" dirty="0" smtClean="0">
                  <a:ln>
                    <a:noFill/>
                  </a:ln>
                  <a:solidFill>
                    <a:sysClr val="windowText" lastClr="000000"/>
                  </a:solidFill>
                  <a:effectLst/>
                  <a:uLnTx/>
                  <a:uFillTx/>
                  <a:latin typeface="+mj-lt"/>
                </a:rPr>
                <a:t>Issuer develops </a:t>
              </a:r>
              <a:r>
                <a:rPr lang="en-US" sz="1200" kern="0" dirty="0" smtClean="0">
                  <a:solidFill>
                    <a:sysClr val="windowText" lastClr="000000"/>
                  </a:solidFill>
                  <a:latin typeface="+mj-lt"/>
                </a:rPr>
                <a:t>Green </a:t>
              </a:r>
              <a:r>
                <a:rPr kumimoji="0" lang="en-US" sz="1200" b="0" i="0" u="none" strike="noStrike" kern="0" cap="none" spc="0" normalizeH="0" baseline="0" noProof="0" dirty="0" smtClean="0">
                  <a:ln>
                    <a:noFill/>
                  </a:ln>
                  <a:solidFill>
                    <a:sysClr val="windowText" lastClr="000000"/>
                  </a:solidFill>
                  <a:effectLst/>
                  <a:uLnTx/>
                  <a:uFillTx/>
                  <a:latin typeface="+mj-lt"/>
                </a:rPr>
                <a:t>Framework</a:t>
              </a:r>
            </a:p>
          </p:txBody>
        </p:sp>
        <p:cxnSp>
          <p:nvCxnSpPr>
            <p:cNvPr id="30" name="Straight Connector 2"/>
            <p:cNvCxnSpPr/>
            <p:nvPr/>
          </p:nvCxnSpPr>
          <p:spPr>
            <a:xfrm rot="16200000" flipV="1">
              <a:off x="696863" y="3335843"/>
              <a:ext cx="340476" cy="303040"/>
            </a:xfrm>
            <a:prstGeom prst="curvedConnector3">
              <a:avLst>
                <a:gd name="adj1" fmla="val 50000"/>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5868215" y="3004052"/>
            <a:ext cx="2305074" cy="1787510"/>
            <a:chOff x="5726616" y="3229202"/>
            <a:chExt cx="2372211" cy="1787510"/>
          </a:xfrm>
        </p:grpSpPr>
        <p:cxnSp>
          <p:nvCxnSpPr>
            <p:cNvPr id="32" name="Straight Connector 2"/>
            <p:cNvCxnSpPr/>
            <p:nvPr/>
          </p:nvCxnSpPr>
          <p:spPr>
            <a:xfrm rot="16200000" flipV="1">
              <a:off x="5682758" y="3273060"/>
              <a:ext cx="480214" cy="392497"/>
            </a:xfrm>
            <a:prstGeom prst="curvedConnector3">
              <a:avLst>
                <a:gd name="adj1" fmla="val 50000"/>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3" name="Oval 7"/>
            <p:cNvSpPr/>
            <p:nvPr/>
          </p:nvSpPr>
          <p:spPr>
            <a:xfrm rot="7227980">
              <a:off x="6238267" y="3156152"/>
              <a:ext cx="1582327" cy="2138793"/>
            </a:xfrm>
            <a:custGeom>
              <a:avLst/>
              <a:gdLst>
                <a:gd name="connsiteX0" fmla="*/ 0 w 1752600"/>
                <a:gd name="connsiteY0" fmla="*/ 1219200 h 2438400"/>
                <a:gd name="connsiteX1" fmla="*/ 876300 w 1752600"/>
                <a:gd name="connsiteY1" fmla="*/ 0 h 2438400"/>
                <a:gd name="connsiteX2" fmla="*/ 1752600 w 1752600"/>
                <a:gd name="connsiteY2" fmla="*/ 1219200 h 2438400"/>
                <a:gd name="connsiteX3" fmla="*/ 876300 w 1752600"/>
                <a:gd name="connsiteY3" fmla="*/ 2438400 h 2438400"/>
                <a:gd name="connsiteX4" fmla="*/ 0 w 1752600"/>
                <a:gd name="connsiteY4" fmla="*/ 1219200 h 2438400"/>
                <a:gd name="connsiteX0" fmla="*/ 0 w 1752600"/>
                <a:gd name="connsiteY0" fmla="*/ 1219200 h 2481998"/>
                <a:gd name="connsiteX1" fmla="*/ 876300 w 1752600"/>
                <a:gd name="connsiteY1" fmla="*/ 0 h 2481998"/>
                <a:gd name="connsiteX2" fmla="*/ 1752600 w 1752600"/>
                <a:gd name="connsiteY2" fmla="*/ 1219200 h 2481998"/>
                <a:gd name="connsiteX3" fmla="*/ 876300 w 1752600"/>
                <a:gd name="connsiteY3" fmla="*/ 2438400 h 2481998"/>
                <a:gd name="connsiteX4" fmla="*/ 0 w 1752600"/>
                <a:gd name="connsiteY4" fmla="*/ 1219200 h 2481998"/>
                <a:gd name="connsiteX0" fmla="*/ 0 w 1752600"/>
                <a:gd name="connsiteY0" fmla="*/ 1219200 h 2438400"/>
                <a:gd name="connsiteX1" fmla="*/ 876300 w 1752600"/>
                <a:gd name="connsiteY1" fmla="*/ 0 h 2438400"/>
                <a:gd name="connsiteX2" fmla="*/ 1752600 w 1752600"/>
                <a:gd name="connsiteY2" fmla="*/ 1219200 h 2438400"/>
                <a:gd name="connsiteX3" fmla="*/ 876300 w 1752600"/>
                <a:gd name="connsiteY3" fmla="*/ 2438400 h 2438400"/>
                <a:gd name="connsiteX4" fmla="*/ 0 w 1752600"/>
                <a:gd name="connsiteY4" fmla="*/ 1219200 h 2438400"/>
                <a:gd name="connsiteX0" fmla="*/ 0 w 1752600"/>
                <a:gd name="connsiteY0" fmla="*/ 1219320 h 2438520"/>
                <a:gd name="connsiteX1" fmla="*/ 876300 w 1752600"/>
                <a:gd name="connsiteY1" fmla="*/ 120 h 2438520"/>
                <a:gd name="connsiteX2" fmla="*/ 1752600 w 1752600"/>
                <a:gd name="connsiteY2" fmla="*/ 1219320 h 2438520"/>
                <a:gd name="connsiteX3" fmla="*/ 876300 w 1752600"/>
                <a:gd name="connsiteY3" fmla="*/ 2438520 h 2438520"/>
                <a:gd name="connsiteX4" fmla="*/ 0 w 1752600"/>
                <a:gd name="connsiteY4" fmla="*/ 1219320 h 2438520"/>
                <a:gd name="connsiteX0" fmla="*/ 0 w 1752600"/>
                <a:gd name="connsiteY0" fmla="*/ 1219320 h 2438520"/>
                <a:gd name="connsiteX1" fmla="*/ 876300 w 1752600"/>
                <a:gd name="connsiteY1" fmla="*/ 120 h 2438520"/>
                <a:gd name="connsiteX2" fmla="*/ 1752600 w 1752600"/>
                <a:gd name="connsiteY2" fmla="*/ 1219320 h 2438520"/>
                <a:gd name="connsiteX3" fmla="*/ 876300 w 1752600"/>
                <a:gd name="connsiteY3" fmla="*/ 2438520 h 2438520"/>
                <a:gd name="connsiteX4" fmla="*/ 0 w 1752600"/>
                <a:gd name="connsiteY4" fmla="*/ 1219320 h 2438520"/>
                <a:gd name="connsiteX0" fmla="*/ 0 w 1752600"/>
                <a:gd name="connsiteY0" fmla="*/ 1219320 h 2439946"/>
                <a:gd name="connsiteX1" fmla="*/ 876300 w 1752600"/>
                <a:gd name="connsiteY1" fmla="*/ 120 h 2439946"/>
                <a:gd name="connsiteX2" fmla="*/ 1752600 w 1752600"/>
                <a:gd name="connsiteY2" fmla="*/ 1219320 h 2439946"/>
                <a:gd name="connsiteX3" fmla="*/ 876300 w 1752600"/>
                <a:gd name="connsiteY3" fmla="*/ 2438520 h 2439946"/>
                <a:gd name="connsiteX4" fmla="*/ 0 w 1752600"/>
                <a:gd name="connsiteY4" fmla="*/ 1219320 h 2439946"/>
                <a:gd name="connsiteX0" fmla="*/ 0 w 1752600"/>
                <a:gd name="connsiteY0" fmla="*/ 1219462 h 2440088"/>
                <a:gd name="connsiteX1" fmla="*/ 876300 w 1752600"/>
                <a:gd name="connsiteY1" fmla="*/ 262 h 2440088"/>
                <a:gd name="connsiteX2" fmla="*/ 1752600 w 1752600"/>
                <a:gd name="connsiteY2" fmla="*/ 1219462 h 2440088"/>
                <a:gd name="connsiteX3" fmla="*/ 876300 w 1752600"/>
                <a:gd name="connsiteY3" fmla="*/ 2438662 h 2440088"/>
                <a:gd name="connsiteX4" fmla="*/ 0 w 1752600"/>
                <a:gd name="connsiteY4" fmla="*/ 1219462 h 2440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2600" h="2440088">
                  <a:moveTo>
                    <a:pt x="0" y="1219462"/>
                  </a:moveTo>
                  <a:cubicBezTo>
                    <a:pt x="0" y="546116"/>
                    <a:pt x="903289" y="-13904"/>
                    <a:pt x="876300" y="262"/>
                  </a:cubicBezTo>
                  <a:cubicBezTo>
                    <a:pt x="849311" y="14428"/>
                    <a:pt x="1752600" y="546116"/>
                    <a:pt x="1752600" y="1219462"/>
                  </a:cubicBezTo>
                  <a:cubicBezTo>
                    <a:pt x="1752600" y="1892808"/>
                    <a:pt x="859192" y="2404632"/>
                    <a:pt x="876300" y="2438662"/>
                  </a:cubicBezTo>
                  <a:cubicBezTo>
                    <a:pt x="893408" y="2472692"/>
                    <a:pt x="0" y="1892808"/>
                    <a:pt x="0" y="1219462"/>
                  </a:cubicBezTo>
                  <a:close/>
                </a:path>
              </a:pathLst>
            </a:custGeom>
            <a:gradFill>
              <a:gsLst>
                <a:gs pos="79000">
                  <a:srgbClr val="00B050"/>
                </a:gs>
                <a:gs pos="2000">
                  <a:srgbClr val="FFFFFF">
                    <a:shade val="67500"/>
                    <a:satMod val="115000"/>
                  </a:srgbClr>
                </a:gs>
                <a:gs pos="100000">
                  <a:srgbClr val="FFFFFF">
                    <a:shade val="100000"/>
                    <a:satMod val="115000"/>
                  </a:srgbClr>
                </a:gs>
              </a:gsLst>
              <a:lin ang="8100000" scaled="1"/>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latin typeface="+mj-lt"/>
              </a:endParaRPr>
            </a:p>
          </p:txBody>
        </p:sp>
        <p:sp>
          <p:nvSpPr>
            <p:cNvPr id="34" name="TextBox 33"/>
            <p:cNvSpPr txBox="1"/>
            <p:nvPr/>
          </p:nvSpPr>
          <p:spPr>
            <a:xfrm>
              <a:off x="6291797" y="3798166"/>
              <a:ext cx="1418418" cy="1046440"/>
            </a:xfrm>
            <a:prstGeom prst="rect">
              <a:avLst/>
            </a:prstGeom>
            <a:noFill/>
          </p:spPr>
          <p:txBody>
            <a:bodyPr wrap="square" rtlCol="0">
              <a:spAutoFit/>
            </a:bodyPr>
            <a:lstStyle/>
            <a:p>
              <a:pPr lvl="0" defTabSz="914400">
                <a:defRPr/>
              </a:pPr>
              <a:r>
                <a:rPr lang="en-US" sz="1400" b="1" kern="0" dirty="0" smtClean="0">
                  <a:solidFill>
                    <a:sysClr val="windowText" lastClr="000000"/>
                  </a:solidFill>
                  <a:latin typeface="+mj-lt"/>
                </a:rPr>
                <a:t>Certification:</a:t>
              </a:r>
            </a:p>
            <a:p>
              <a:pPr marL="85725" lvl="0" indent="-85725" defTabSz="914400">
                <a:buFontTx/>
                <a:buChar char="-"/>
                <a:defRPr/>
              </a:pPr>
              <a:r>
                <a:rPr lang="en-US" sz="1200" b="0" kern="0" dirty="0" smtClean="0">
                  <a:solidFill>
                    <a:sysClr val="windowText" lastClr="000000"/>
                  </a:solidFill>
                  <a:latin typeface="+mj-lt"/>
                </a:rPr>
                <a:t>In accordance with third-party certification standards</a:t>
              </a:r>
            </a:p>
          </p:txBody>
        </p:sp>
      </p:grpSp>
      <p:grpSp>
        <p:nvGrpSpPr>
          <p:cNvPr id="35" name="Group 34"/>
          <p:cNvGrpSpPr/>
          <p:nvPr/>
        </p:nvGrpSpPr>
        <p:grpSpPr>
          <a:xfrm>
            <a:off x="4185153" y="1052736"/>
            <a:ext cx="3888432" cy="4104456"/>
            <a:chOff x="4474464" y="1551114"/>
            <a:chExt cx="3321128" cy="3720279"/>
          </a:xfrm>
        </p:grpSpPr>
        <p:cxnSp>
          <p:nvCxnSpPr>
            <p:cNvPr id="36" name="Straight Connector 2"/>
            <p:cNvCxnSpPr/>
            <p:nvPr/>
          </p:nvCxnSpPr>
          <p:spPr>
            <a:xfrm flipV="1">
              <a:off x="5465064" y="2948786"/>
              <a:ext cx="457202" cy="327814"/>
            </a:xfrm>
            <a:prstGeom prst="curvedConnector3">
              <a:avLst>
                <a:gd name="adj1" fmla="val 50000"/>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Straight Connector 2"/>
            <p:cNvCxnSpPr/>
            <p:nvPr/>
          </p:nvCxnSpPr>
          <p:spPr>
            <a:xfrm>
              <a:off x="4474464" y="3315452"/>
              <a:ext cx="457202" cy="327814"/>
            </a:xfrm>
            <a:prstGeom prst="curvedConnector3">
              <a:avLst>
                <a:gd name="adj1" fmla="val 41667"/>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712805" y="3444384"/>
              <a:ext cx="1295515" cy="1827009"/>
              <a:chOff x="3278438" y="3157357"/>
              <a:chExt cx="1295515" cy="1827009"/>
            </a:xfrm>
          </p:grpSpPr>
          <p:sp>
            <p:nvSpPr>
              <p:cNvPr id="41" name="Oval 7"/>
              <p:cNvSpPr/>
              <p:nvPr/>
            </p:nvSpPr>
            <p:spPr>
              <a:xfrm rot="19490585">
                <a:off x="3278438" y="3157357"/>
                <a:ext cx="1295515" cy="1827009"/>
              </a:xfrm>
              <a:custGeom>
                <a:avLst/>
                <a:gdLst>
                  <a:gd name="connsiteX0" fmla="*/ 0 w 1752600"/>
                  <a:gd name="connsiteY0" fmla="*/ 1219200 h 2438400"/>
                  <a:gd name="connsiteX1" fmla="*/ 876300 w 1752600"/>
                  <a:gd name="connsiteY1" fmla="*/ 0 h 2438400"/>
                  <a:gd name="connsiteX2" fmla="*/ 1752600 w 1752600"/>
                  <a:gd name="connsiteY2" fmla="*/ 1219200 h 2438400"/>
                  <a:gd name="connsiteX3" fmla="*/ 876300 w 1752600"/>
                  <a:gd name="connsiteY3" fmla="*/ 2438400 h 2438400"/>
                  <a:gd name="connsiteX4" fmla="*/ 0 w 1752600"/>
                  <a:gd name="connsiteY4" fmla="*/ 1219200 h 2438400"/>
                  <a:gd name="connsiteX0" fmla="*/ 0 w 1752600"/>
                  <a:gd name="connsiteY0" fmla="*/ 1219200 h 2481998"/>
                  <a:gd name="connsiteX1" fmla="*/ 876300 w 1752600"/>
                  <a:gd name="connsiteY1" fmla="*/ 0 h 2481998"/>
                  <a:gd name="connsiteX2" fmla="*/ 1752600 w 1752600"/>
                  <a:gd name="connsiteY2" fmla="*/ 1219200 h 2481998"/>
                  <a:gd name="connsiteX3" fmla="*/ 876300 w 1752600"/>
                  <a:gd name="connsiteY3" fmla="*/ 2438400 h 2481998"/>
                  <a:gd name="connsiteX4" fmla="*/ 0 w 1752600"/>
                  <a:gd name="connsiteY4" fmla="*/ 1219200 h 2481998"/>
                  <a:gd name="connsiteX0" fmla="*/ 0 w 1752600"/>
                  <a:gd name="connsiteY0" fmla="*/ 1219200 h 2438400"/>
                  <a:gd name="connsiteX1" fmla="*/ 876300 w 1752600"/>
                  <a:gd name="connsiteY1" fmla="*/ 0 h 2438400"/>
                  <a:gd name="connsiteX2" fmla="*/ 1752600 w 1752600"/>
                  <a:gd name="connsiteY2" fmla="*/ 1219200 h 2438400"/>
                  <a:gd name="connsiteX3" fmla="*/ 876300 w 1752600"/>
                  <a:gd name="connsiteY3" fmla="*/ 2438400 h 2438400"/>
                  <a:gd name="connsiteX4" fmla="*/ 0 w 1752600"/>
                  <a:gd name="connsiteY4" fmla="*/ 1219200 h 2438400"/>
                  <a:gd name="connsiteX0" fmla="*/ 0 w 1752600"/>
                  <a:gd name="connsiteY0" fmla="*/ 1219320 h 2438520"/>
                  <a:gd name="connsiteX1" fmla="*/ 876300 w 1752600"/>
                  <a:gd name="connsiteY1" fmla="*/ 120 h 2438520"/>
                  <a:gd name="connsiteX2" fmla="*/ 1752600 w 1752600"/>
                  <a:gd name="connsiteY2" fmla="*/ 1219320 h 2438520"/>
                  <a:gd name="connsiteX3" fmla="*/ 876300 w 1752600"/>
                  <a:gd name="connsiteY3" fmla="*/ 2438520 h 2438520"/>
                  <a:gd name="connsiteX4" fmla="*/ 0 w 1752600"/>
                  <a:gd name="connsiteY4" fmla="*/ 1219320 h 2438520"/>
                  <a:gd name="connsiteX0" fmla="*/ 0 w 1752600"/>
                  <a:gd name="connsiteY0" fmla="*/ 1219320 h 2438520"/>
                  <a:gd name="connsiteX1" fmla="*/ 876300 w 1752600"/>
                  <a:gd name="connsiteY1" fmla="*/ 120 h 2438520"/>
                  <a:gd name="connsiteX2" fmla="*/ 1752600 w 1752600"/>
                  <a:gd name="connsiteY2" fmla="*/ 1219320 h 2438520"/>
                  <a:gd name="connsiteX3" fmla="*/ 876300 w 1752600"/>
                  <a:gd name="connsiteY3" fmla="*/ 2438520 h 2438520"/>
                  <a:gd name="connsiteX4" fmla="*/ 0 w 1752600"/>
                  <a:gd name="connsiteY4" fmla="*/ 1219320 h 2438520"/>
                  <a:gd name="connsiteX0" fmla="*/ 0 w 1752600"/>
                  <a:gd name="connsiteY0" fmla="*/ 1219320 h 2439946"/>
                  <a:gd name="connsiteX1" fmla="*/ 876300 w 1752600"/>
                  <a:gd name="connsiteY1" fmla="*/ 120 h 2439946"/>
                  <a:gd name="connsiteX2" fmla="*/ 1752600 w 1752600"/>
                  <a:gd name="connsiteY2" fmla="*/ 1219320 h 2439946"/>
                  <a:gd name="connsiteX3" fmla="*/ 876300 w 1752600"/>
                  <a:gd name="connsiteY3" fmla="*/ 2438520 h 2439946"/>
                  <a:gd name="connsiteX4" fmla="*/ 0 w 1752600"/>
                  <a:gd name="connsiteY4" fmla="*/ 1219320 h 2439946"/>
                  <a:gd name="connsiteX0" fmla="*/ 0 w 1752600"/>
                  <a:gd name="connsiteY0" fmla="*/ 1219462 h 2440088"/>
                  <a:gd name="connsiteX1" fmla="*/ 876300 w 1752600"/>
                  <a:gd name="connsiteY1" fmla="*/ 262 h 2440088"/>
                  <a:gd name="connsiteX2" fmla="*/ 1752600 w 1752600"/>
                  <a:gd name="connsiteY2" fmla="*/ 1219462 h 2440088"/>
                  <a:gd name="connsiteX3" fmla="*/ 876300 w 1752600"/>
                  <a:gd name="connsiteY3" fmla="*/ 2438662 h 2440088"/>
                  <a:gd name="connsiteX4" fmla="*/ 0 w 1752600"/>
                  <a:gd name="connsiteY4" fmla="*/ 1219462 h 2440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2600" h="2440088">
                    <a:moveTo>
                      <a:pt x="0" y="1219462"/>
                    </a:moveTo>
                    <a:cubicBezTo>
                      <a:pt x="0" y="546116"/>
                      <a:pt x="903289" y="-13904"/>
                      <a:pt x="876300" y="262"/>
                    </a:cubicBezTo>
                    <a:cubicBezTo>
                      <a:pt x="849311" y="14428"/>
                      <a:pt x="1752600" y="546116"/>
                      <a:pt x="1752600" y="1219462"/>
                    </a:cubicBezTo>
                    <a:cubicBezTo>
                      <a:pt x="1752600" y="1892808"/>
                      <a:pt x="859192" y="2404632"/>
                      <a:pt x="876300" y="2438662"/>
                    </a:cubicBezTo>
                    <a:cubicBezTo>
                      <a:pt x="893408" y="2472692"/>
                      <a:pt x="0" y="1892808"/>
                      <a:pt x="0" y="1219462"/>
                    </a:cubicBezTo>
                    <a:close/>
                  </a:path>
                </a:pathLst>
              </a:custGeom>
              <a:gradFill>
                <a:gsLst>
                  <a:gs pos="79000">
                    <a:srgbClr val="00B050"/>
                  </a:gs>
                  <a:gs pos="2000">
                    <a:srgbClr val="FFFFFF">
                      <a:shade val="67500"/>
                      <a:satMod val="115000"/>
                    </a:srgbClr>
                  </a:gs>
                  <a:gs pos="100000">
                    <a:srgbClr val="FFFFFF">
                      <a:shade val="100000"/>
                      <a:satMod val="115000"/>
                    </a:srgbClr>
                  </a:gs>
                </a:gsLst>
                <a:lin ang="8100000" scaled="1"/>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42" name="TextBox 41"/>
              <p:cNvSpPr txBox="1"/>
              <p:nvPr/>
            </p:nvSpPr>
            <p:spPr>
              <a:xfrm rot="8120">
                <a:off x="3365180" y="3661469"/>
                <a:ext cx="1121664" cy="80900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latin typeface="+mj-lt"/>
                  </a:rPr>
                  <a:t>Issuer Annual </a:t>
                </a:r>
                <a:r>
                  <a:rPr lang="en-US" sz="1400" b="1" kern="0" noProof="0" dirty="0" smtClean="0">
                    <a:solidFill>
                      <a:sysClr val="windowText" lastClr="000000"/>
                    </a:solidFill>
                    <a:latin typeface="+mj-lt"/>
                  </a:rPr>
                  <a:t>R</a:t>
                </a:r>
                <a:r>
                  <a:rPr kumimoji="0" lang="en-US" sz="1400" b="1" i="0" u="none" strike="noStrike" kern="0" cap="none" spc="0" normalizeH="0" baseline="0" noProof="0" dirty="0" smtClean="0">
                    <a:ln>
                      <a:noFill/>
                    </a:ln>
                    <a:solidFill>
                      <a:sysClr val="windowText" lastClr="000000"/>
                    </a:solidFill>
                    <a:effectLst/>
                    <a:uLnTx/>
                    <a:uFillTx/>
                    <a:latin typeface="+mj-lt"/>
                  </a:rPr>
                  <a:t>eporting*:</a:t>
                </a:r>
                <a:endParaRPr kumimoji="0" lang="en-US" sz="1100" b="1" i="0" u="none" strike="noStrike" kern="0" cap="none" spc="0" normalizeH="0" baseline="0" noProof="0" dirty="0" smtClean="0">
                  <a:ln>
                    <a:noFill/>
                  </a:ln>
                  <a:solidFill>
                    <a:sysClr val="windowText" lastClr="000000"/>
                  </a:solidFill>
                  <a:effectLst/>
                  <a:uLnTx/>
                  <a:uFillTx/>
                  <a:latin typeface="+mj-lt"/>
                </a:endParaRPr>
              </a:p>
              <a:p>
                <a:pPr marL="85725" marR="0" lvl="0" indent="-85725" defTabSz="914400" eaLnBrk="1" fontAlgn="auto" latinLnBrk="0" hangingPunct="1">
                  <a:lnSpc>
                    <a:spcPct val="100000"/>
                  </a:lnSpc>
                  <a:spcBef>
                    <a:spcPts val="0"/>
                  </a:spcBef>
                  <a:spcAft>
                    <a:spcPts val="0"/>
                  </a:spcAft>
                  <a:buClrTx/>
                  <a:buSzTx/>
                  <a:buFontTx/>
                  <a:buChar char="-"/>
                  <a:tabLst/>
                  <a:defRPr/>
                </a:pPr>
                <a:r>
                  <a:rPr kumimoji="0" lang="en-US" sz="1200" b="0" i="0" u="none" strike="noStrike" kern="0" cap="none" spc="0" normalizeH="0" baseline="0" noProof="0" dirty="0" smtClean="0">
                    <a:ln>
                      <a:noFill/>
                    </a:ln>
                    <a:solidFill>
                      <a:sysClr val="windowText" lastClr="000000"/>
                    </a:solidFill>
                    <a:effectLst/>
                    <a:uLnTx/>
                    <a:uFillTx/>
                    <a:latin typeface="+mj-lt"/>
                  </a:rPr>
                  <a:t>Use of proceeds</a:t>
                </a:r>
              </a:p>
              <a:p>
                <a:pPr marL="85725" marR="0" lvl="0" indent="-85725" defTabSz="914400" eaLnBrk="1" fontAlgn="auto" latinLnBrk="0" hangingPunct="1">
                  <a:lnSpc>
                    <a:spcPct val="100000"/>
                  </a:lnSpc>
                  <a:spcBef>
                    <a:spcPts val="0"/>
                  </a:spcBef>
                  <a:spcAft>
                    <a:spcPts val="0"/>
                  </a:spcAft>
                  <a:buClrTx/>
                  <a:buSzTx/>
                  <a:buFontTx/>
                  <a:buChar char="-"/>
                  <a:tabLst/>
                  <a:defRPr/>
                </a:pPr>
                <a:r>
                  <a:rPr kumimoji="0" lang="en-US" sz="1200" b="0" i="0" u="none" strike="noStrike" kern="0" cap="none" spc="0" normalizeH="0" baseline="0" noProof="0" dirty="0" smtClean="0">
                    <a:ln>
                      <a:noFill/>
                    </a:ln>
                    <a:solidFill>
                      <a:sysClr val="windowText" lastClr="000000"/>
                    </a:solidFill>
                    <a:effectLst/>
                    <a:uLnTx/>
                    <a:uFillTx/>
                    <a:latin typeface="+mj-lt"/>
                  </a:rPr>
                  <a:t>Impact reporting </a:t>
                </a:r>
              </a:p>
            </p:txBody>
          </p:sp>
        </p:grpSp>
        <p:sp>
          <p:nvSpPr>
            <p:cNvPr id="39" name="Oval 7"/>
            <p:cNvSpPr/>
            <p:nvPr/>
          </p:nvSpPr>
          <p:spPr>
            <a:xfrm rot="13841178" flipV="1">
              <a:off x="6006753" y="1191042"/>
              <a:ext cx="1428767" cy="2148911"/>
            </a:xfrm>
            <a:custGeom>
              <a:avLst/>
              <a:gdLst>
                <a:gd name="connsiteX0" fmla="*/ 0 w 1752600"/>
                <a:gd name="connsiteY0" fmla="*/ 1219200 h 2438400"/>
                <a:gd name="connsiteX1" fmla="*/ 876300 w 1752600"/>
                <a:gd name="connsiteY1" fmla="*/ 0 h 2438400"/>
                <a:gd name="connsiteX2" fmla="*/ 1752600 w 1752600"/>
                <a:gd name="connsiteY2" fmla="*/ 1219200 h 2438400"/>
                <a:gd name="connsiteX3" fmla="*/ 876300 w 1752600"/>
                <a:gd name="connsiteY3" fmla="*/ 2438400 h 2438400"/>
                <a:gd name="connsiteX4" fmla="*/ 0 w 1752600"/>
                <a:gd name="connsiteY4" fmla="*/ 1219200 h 2438400"/>
                <a:gd name="connsiteX0" fmla="*/ 0 w 1752600"/>
                <a:gd name="connsiteY0" fmla="*/ 1219200 h 2481998"/>
                <a:gd name="connsiteX1" fmla="*/ 876300 w 1752600"/>
                <a:gd name="connsiteY1" fmla="*/ 0 h 2481998"/>
                <a:gd name="connsiteX2" fmla="*/ 1752600 w 1752600"/>
                <a:gd name="connsiteY2" fmla="*/ 1219200 h 2481998"/>
                <a:gd name="connsiteX3" fmla="*/ 876300 w 1752600"/>
                <a:gd name="connsiteY3" fmla="*/ 2438400 h 2481998"/>
                <a:gd name="connsiteX4" fmla="*/ 0 w 1752600"/>
                <a:gd name="connsiteY4" fmla="*/ 1219200 h 2481998"/>
                <a:gd name="connsiteX0" fmla="*/ 0 w 1752600"/>
                <a:gd name="connsiteY0" fmla="*/ 1219200 h 2438400"/>
                <a:gd name="connsiteX1" fmla="*/ 876300 w 1752600"/>
                <a:gd name="connsiteY1" fmla="*/ 0 h 2438400"/>
                <a:gd name="connsiteX2" fmla="*/ 1752600 w 1752600"/>
                <a:gd name="connsiteY2" fmla="*/ 1219200 h 2438400"/>
                <a:gd name="connsiteX3" fmla="*/ 876300 w 1752600"/>
                <a:gd name="connsiteY3" fmla="*/ 2438400 h 2438400"/>
                <a:gd name="connsiteX4" fmla="*/ 0 w 1752600"/>
                <a:gd name="connsiteY4" fmla="*/ 1219200 h 2438400"/>
                <a:gd name="connsiteX0" fmla="*/ 0 w 1752600"/>
                <a:gd name="connsiteY0" fmla="*/ 1219320 h 2438520"/>
                <a:gd name="connsiteX1" fmla="*/ 876300 w 1752600"/>
                <a:gd name="connsiteY1" fmla="*/ 120 h 2438520"/>
                <a:gd name="connsiteX2" fmla="*/ 1752600 w 1752600"/>
                <a:gd name="connsiteY2" fmla="*/ 1219320 h 2438520"/>
                <a:gd name="connsiteX3" fmla="*/ 876300 w 1752600"/>
                <a:gd name="connsiteY3" fmla="*/ 2438520 h 2438520"/>
                <a:gd name="connsiteX4" fmla="*/ 0 w 1752600"/>
                <a:gd name="connsiteY4" fmla="*/ 1219320 h 2438520"/>
                <a:gd name="connsiteX0" fmla="*/ 0 w 1752600"/>
                <a:gd name="connsiteY0" fmla="*/ 1219320 h 2438520"/>
                <a:gd name="connsiteX1" fmla="*/ 876300 w 1752600"/>
                <a:gd name="connsiteY1" fmla="*/ 120 h 2438520"/>
                <a:gd name="connsiteX2" fmla="*/ 1752600 w 1752600"/>
                <a:gd name="connsiteY2" fmla="*/ 1219320 h 2438520"/>
                <a:gd name="connsiteX3" fmla="*/ 876300 w 1752600"/>
                <a:gd name="connsiteY3" fmla="*/ 2438520 h 2438520"/>
                <a:gd name="connsiteX4" fmla="*/ 0 w 1752600"/>
                <a:gd name="connsiteY4" fmla="*/ 1219320 h 2438520"/>
                <a:gd name="connsiteX0" fmla="*/ 0 w 1752600"/>
                <a:gd name="connsiteY0" fmla="*/ 1219320 h 2439946"/>
                <a:gd name="connsiteX1" fmla="*/ 876300 w 1752600"/>
                <a:gd name="connsiteY1" fmla="*/ 120 h 2439946"/>
                <a:gd name="connsiteX2" fmla="*/ 1752600 w 1752600"/>
                <a:gd name="connsiteY2" fmla="*/ 1219320 h 2439946"/>
                <a:gd name="connsiteX3" fmla="*/ 876300 w 1752600"/>
                <a:gd name="connsiteY3" fmla="*/ 2438520 h 2439946"/>
                <a:gd name="connsiteX4" fmla="*/ 0 w 1752600"/>
                <a:gd name="connsiteY4" fmla="*/ 1219320 h 2439946"/>
                <a:gd name="connsiteX0" fmla="*/ 0 w 1752600"/>
                <a:gd name="connsiteY0" fmla="*/ 1219462 h 2440088"/>
                <a:gd name="connsiteX1" fmla="*/ 876300 w 1752600"/>
                <a:gd name="connsiteY1" fmla="*/ 262 h 2440088"/>
                <a:gd name="connsiteX2" fmla="*/ 1752600 w 1752600"/>
                <a:gd name="connsiteY2" fmla="*/ 1219462 h 2440088"/>
                <a:gd name="connsiteX3" fmla="*/ 876300 w 1752600"/>
                <a:gd name="connsiteY3" fmla="*/ 2438662 h 2440088"/>
                <a:gd name="connsiteX4" fmla="*/ 0 w 1752600"/>
                <a:gd name="connsiteY4" fmla="*/ 1219462 h 2440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2600" h="2440088">
                  <a:moveTo>
                    <a:pt x="0" y="1219462"/>
                  </a:moveTo>
                  <a:cubicBezTo>
                    <a:pt x="0" y="546116"/>
                    <a:pt x="903289" y="-13904"/>
                    <a:pt x="876300" y="262"/>
                  </a:cubicBezTo>
                  <a:cubicBezTo>
                    <a:pt x="849311" y="14428"/>
                    <a:pt x="1752600" y="546116"/>
                    <a:pt x="1752600" y="1219462"/>
                  </a:cubicBezTo>
                  <a:cubicBezTo>
                    <a:pt x="1752600" y="1892808"/>
                    <a:pt x="859192" y="2404632"/>
                    <a:pt x="876300" y="2438662"/>
                  </a:cubicBezTo>
                  <a:cubicBezTo>
                    <a:pt x="893408" y="2472692"/>
                    <a:pt x="0" y="1892808"/>
                    <a:pt x="0" y="1219462"/>
                  </a:cubicBezTo>
                  <a:close/>
                </a:path>
              </a:pathLst>
            </a:custGeom>
            <a:gradFill>
              <a:gsLst>
                <a:gs pos="79000">
                  <a:srgbClr val="00B050"/>
                </a:gs>
                <a:gs pos="2000">
                  <a:srgbClr val="FFFFFF">
                    <a:shade val="67500"/>
                    <a:satMod val="115000"/>
                  </a:srgbClr>
                </a:gs>
                <a:gs pos="100000">
                  <a:srgbClr val="FFFFFF">
                    <a:shade val="100000"/>
                    <a:satMod val="115000"/>
                  </a:srgbClr>
                </a:gs>
              </a:gsLst>
              <a:lin ang="8100000" scaled="1"/>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40" name="TextBox 39"/>
            <p:cNvSpPr txBox="1"/>
            <p:nvPr/>
          </p:nvSpPr>
          <p:spPr>
            <a:xfrm>
              <a:off x="6073526" y="1681650"/>
              <a:ext cx="1298483" cy="1464586"/>
            </a:xfrm>
            <a:prstGeom prst="rect">
              <a:avLst/>
            </a:prstGeom>
            <a:noFill/>
          </p:spPr>
          <p:txBody>
            <a:bodyPr wrap="square" rtlCol="0">
              <a:spAutoFit/>
            </a:bodyPr>
            <a:lstStyle/>
            <a:p>
              <a:pPr lvl="0" algn="ctr" defTabSz="914400">
                <a:defRPr/>
              </a:pPr>
              <a:r>
                <a:rPr lang="en-MY" sz="1400" b="1" kern="0" dirty="0" smtClean="0">
                  <a:solidFill>
                    <a:sysClr val="windowText" lastClr="000000"/>
                  </a:solidFill>
                  <a:latin typeface="+mj-lt"/>
                </a:rPr>
                <a:t>Second Party Opinion:</a:t>
              </a:r>
            </a:p>
            <a:p>
              <a:pPr marL="171450" lvl="0" indent="-171450" defTabSz="914400">
                <a:buFontTx/>
                <a:buChar char="-"/>
                <a:defRPr/>
              </a:pPr>
              <a:r>
                <a:rPr lang="en-MY" sz="1200" b="0" kern="0" dirty="0" smtClean="0">
                  <a:solidFill>
                    <a:sysClr val="windowText" lastClr="000000"/>
                  </a:solidFill>
                  <a:latin typeface="+mj-lt"/>
                </a:rPr>
                <a:t>Verification </a:t>
              </a:r>
              <a:r>
                <a:rPr lang="en-MY" sz="1200" b="0" kern="0" dirty="0">
                  <a:solidFill>
                    <a:sysClr val="windowText" lastClr="000000"/>
                  </a:solidFill>
                  <a:latin typeface="+mj-lt"/>
                </a:rPr>
                <a:t>of fund </a:t>
              </a:r>
              <a:r>
                <a:rPr lang="en-MY" sz="1200" b="0" kern="0" dirty="0" smtClean="0">
                  <a:solidFill>
                    <a:sysClr val="windowText" lastClr="000000"/>
                  </a:solidFill>
                  <a:latin typeface="+mj-lt"/>
                </a:rPr>
                <a:t>allocation</a:t>
              </a:r>
            </a:p>
            <a:p>
              <a:pPr marL="171450" lvl="0" indent="-171450" defTabSz="914400">
                <a:buFontTx/>
                <a:buChar char="-"/>
                <a:defRPr/>
              </a:pPr>
              <a:r>
                <a:rPr lang="en-MY" sz="1200" b="0" kern="0" dirty="0">
                  <a:solidFill>
                    <a:sysClr val="windowText" lastClr="000000"/>
                  </a:solidFill>
                  <a:latin typeface="+mj-lt"/>
                </a:rPr>
                <a:t>E</a:t>
              </a:r>
              <a:r>
                <a:rPr lang="en-MY" sz="1200" b="0" kern="0" dirty="0" smtClean="0">
                  <a:solidFill>
                    <a:sysClr val="windowText" lastClr="000000"/>
                  </a:solidFill>
                  <a:latin typeface="+mj-lt"/>
                </a:rPr>
                <a:t>nvironmental </a:t>
              </a:r>
              <a:r>
                <a:rPr lang="en-MY" sz="1200" b="0" kern="0" dirty="0">
                  <a:solidFill>
                    <a:sysClr val="windowText" lastClr="000000"/>
                  </a:solidFill>
                  <a:latin typeface="+mj-lt"/>
                </a:rPr>
                <a:t>impacts </a:t>
              </a:r>
              <a:r>
                <a:rPr lang="en-MY" sz="1200" b="0" kern="0" dirty="0" smtClean="0">
                  <a:solidFill>
                    <a:sysClr val="windowText" lastClr="000000"/>
                  </a:solidFill>
                  <a:latin typeface="+mj-lt"/>
                </a:rPr>
                <a:t>of projects</a:t>
              </a:r>
              <a:endParaRPr lang="en-MY" sz="1200" b="0" kern="0" dirty="0">
                <a:solidFill>
                  <a:sysClr val="windowText" lastClr="000000"/>
                </a:solidFill>
                <a:latin typeface="+mj-lt"/>
              </a:endParaRPr>
            </a:p>
            <a:p>
              <a:pPr marL="171450" lvl="0" indent="-171450" defTabSz="914400">
                <a:buFontTx/>
                <a:buChar char="-"/>
                <a:defRPr/>
              </a:pPr>
              <a:endParaRPr lang="en-MY" sz="1100" b="0" kern="0" dirty="0">
                <a:solidFill>
                  <a:sysClr val="windowText" lastClr="000000"/>
                </a:solidFill>
                <a:latin typeface="+mj-lt"/>
              </a:endParaRPr>
            </a:p>
          </p:txBody>
        </p:sp>
      </p:grpSp>
      <p:sp>
        <p:nvSpPr>
          <p:cNvPr id="43" name="Rectangle 42"/>
          <p:cNvSpPr/>
          <p:nvPr/>
        </p:nvSpPr>
        <p:spPr>
          <a:xfrm>
            <a:off x="1403648" y="5106670"/>
            <a:ext cx="6120680" cy="338554"/>
          </a:xfrm>
          <a:prstGeom prst="rect">
            <a:avLst/>
          </a:prstGeom>
        </p:spPr>
        <p:txBody>
          <a:bodyPr wrap="square">
            <a:spAutoFit/>
          </a:bodyPr>
          <a:lstStyle/>
          <a:p>
            <a:pPr lvl="0" defTabSz="962025" fontAlgn="base">
              <a:spcBef>
                <a:spcPct val="0"/>
              </a:spcBef>
              <a:spcAft>
                <a:spcPct val="0"/>
              </a:spcAft>
              <a:defRPr/>
            </a:pPr>
            <a:r>
              <a:rPr lang="en-US" sz="1600" b="0" i="1" kern="0" dirty="0" smtClean="0">
                <a:solidFill>
                  <a:srgbClr val="000000"/>
                </a:solidFill>
                <a:latin typeface="+mj-lt"/>
              </a:rPr>
              <a:t>* Highly recommended to ensure the widest green investor reach</a:t>
            </a:r>
            <a:endParaRPr lang="en-MY" sz="2400" b="0" i="1" dirty="0">
              <a:latin typeface="+mj-lt"/>
            </a:endParaRPr>
          </a:p>
        </p:txBody>
      </p:sp>
    </p:spTree>
    <p:extLst>
      <p:ext uri="{BB962C8B-B14F-4D97-AF65-F5344CB8AC3E}">
        <p14:creationId xmlns:p14="http://schemas.microsoft.com/office/powerpoint/2010/main" xmlns="" val="4096697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6681" y="152400"/>
            <a:ext cx="8371743" cy="838200"/>
          </a:xfrm>
          <a:prstGeom prst="rect">
            <a:avLst/>
          </a:prstGeom>
        </p:spPr>
        <p:txBody>
          <a:bodyPr/>
          <a:lstStyle>
            <a:lvl1pPr algn="l" defTabSz="360000" rtl="0" eaLnBrk="1" fontAlgn="ctr" latinLnBrk="0" hangingPunct="1">
              <a:lnSpc>
                <a:spcPct val="100000"/>
              </a:lnSpc>
              <a:spcBef>
                <a:spcPts val="600"/>
              </a:spcBef>
              <a:buNone/>
              <a:defRPr kumimoji="0" lang="en-US" altLang="zh-CN" sz="2800" b="1" i="0" u="none" strike="noStrike" kern="1200" cap="none" spc="0" normalizeH="0" baseline="0" noProof="0" smtClean="0">
                <a:ln>
                  <a:noFill/>
                </a:ln>
                <a:solidFill>
                  <a:schemeClr val="accent3"/>
                </a:solidFill>
                <a:effectLst/>
                <a:uLnTx/>
                <a:uFillTx/>
                <a:latin typeface="+mj-lt"/>
                <a:ea typeface="+mj-ea"/>
                <a:cs typeface="+mj-cs"/>
              </a:defRPr>
            </a:lvl1pPr>
          </a:lstStyle>
          <a:p>
            <a:pPr algn="ctr" defTabSz="912813" eaLnBrk="0" hangingPunct="0">
              <a:lnSpc>
                <a:spcPct val="90000"/>
              </a:lnSpc>
              <a:spcAft>
                <a:spcPts val="600"/>
              </a:spcAft>
              <a:defRPr/>
            </a:pPr>
            <a:r>
              <a:rPr lang="en-MY" dirty="0">
                <a:solidFill>
                  <a:srgbClr val="A40000"/>
                </a:solidFill>
                <a:latin typeface="Calibri" pitchFamily="34" charset="0"/>
                <a:ea typeface="+mn-ea"/>
                <a:cs typeface="Arial" pitchFamily="34" charset="0"/>
              </a:rPr>
              <a:t>Developing the Green Bond/Green Sukuk Framework</a:t>
            </a:r>
          </a:p>
        </p:txBody>
      </p:sp>
      <p:sp>
        <p:nvSpPr>
          <p:cNvPr id="6" name="Rectangle 5"/>
          <p:cNvSpPr/>
          <p:nvPr/>
        </p:nvSpPr>
        <p:spPr>
          <a:xfrm>
            <a:off x="251522" y="667259"/>
            <a:ext cx="8712968" cy="1249573"/>
          </a:xfrm>
          <a:prstGeom prst="rect">
            <a:avLst/>
          </a:prstGeom>
        </p:spPr>
        <p:txBody>
          <a:bodyPr wrap="square">
            <a:spAutoFit/>
          </a:bodyPr>
          <a:lstStyle/>
          <a:p>
            <a:pPr marL="92075" indent="-92075" algn="just" defTabSz="1030288" fontAlgn="base">
              <a:lnSpc>
                <a:spcPct val="90000"/>
              </a:lnSpc>
              <a:spcBef>
                <a:spcPts val="600"/>
              </a:spcBef>
              <a:spcAft>
                <a:spcPct val="0"/>
              </a:spcAft>
              <a:buFont typeface="Wingdings" pitchFamily="2" charset="2"/>
              <a:buChar char="§"/>
            </a:pPr>
            <a:r>
              <a:rPr lang="en-US" sz="1300" dirty="0" smtClean="0">
                <a:solidFill>
                  <a:srgbClr val="000000"/>
                </a:solidFill>
                <a:ea typeface="ＭＳ Ｐゴシック" pitchFamily="34" charset="-128"/>
                <a:cs typeface="Arial" pitchFamily="34" charset="0"/>
              </a:rPr>
              <a:t>The Republic of Indonesia’s Green Bond and Green Sukuk Framework provides a robust structure for climate-aligned investment. </a:t>
            </a:r>
          </a:p>
          <a:p>
            <a:pPr marL="92075" lvl="4" indent="-92075" algn="just" defTabSz="1030288" fontAlgn="base">
              <a:lnSpc>
                <a:spcPct val="90000"/>
              </a:lnSpc>
              <a:spcBef>
                <a:spcPts val="600"/>
              </a:spcBef>
              <a:spcAft>
                <a:spcPct val="0"/>
              </a:spcAft>
              <a:buFont typeface="Wingdings" pitchFamily="2" charset="2"/>
              <a:buChar char="§"/>
            </a:pPr>
            <a:r>
              <a:rPr lang="en-US" sz="1300" dirty="0" smtClean="0">
                <a:solidFill>
                  <a:srgbClr val="000000"/>
                </a:solidFill>
                <a:ea typeface="ＭＳ Ｐゴシック" pitchFamily="34" charset="-128"/>
                <a:cs typeface="Arial" pitchFamily="34" charset="0"/>
              </a:rPr>
              <a:t>The framework is aligned with ICMA’s Green Bond Principles (“</a:t>
            </a:r>
            <a:r>
              <a:rPr lang="en-US" sz="1300" b="1" dirty="0" smtClean="0">
                <a:solidFill>
                  <a:srgbClr val="000000"/>
                </a:solidFill>
                <a:ea typeface="ＭＳ Ｐゴシック" pitchFamily="34" charset="-128"/>
                <a:cs typeface="Arial" pitchFamily="34" charset="0"/>
              </a:rPr>
              <a:t>GBP</a:t>
            </a:r>
            <a:r>
              <a:rPr lang="en-US" sz="1300" dirty="0" smtClean="0">
                <a:solidFill>
                  <a:srgbClr val="000000"/>
                </a:solidFill>
                <a:ea typeface="ＭＳ Ｐゴシック" pitchFamily="34" charset="-128"/>
                <a:cs typeface="Arial" pitchFamily="34" charset="0"/>
              </a:rPr>
              <a:t>”) and the ASEAN Green Bond Standards (“</a:t>
            </a:r>
            <a:r>
              <a:rPr lang="en-US" sz="1300" b="1" dirty="0" smtClean="0">
                <a:solidFill>
                  <a:srgbClr val="000000"/>
                </a:solidFill>
                <a:ea typeface="ＭＳ Ｐゴシック" pitchFamily="34" charset="-128"/>
                <a:cs typeface="Arial" pitchFamily="34" charset="0"/>
              </a:rPr>
              <a:t>GBS</a:t>
            </a:r>
            <a:r>
              <a:rPr lang="en-US" sz="1300" dirty="0" smtClean="0">
                <a:solidFill>
                  <a:srgbClr val="000000"/>
                </a:solidFill>
                <a:ea typeface="ＭＳ Ｐゴシック" pitchFamily="34" charset="-128"/>
                <a:cs typeface="Arial" pitchFamily="34" charset="0"/>
              </a:rPr>
              <a:t>”). </a:t>
            </a:r>
            <a:r>
              <a:rPr lang="en-MY" sz="1300" dirty="0">
                <a:solidFill>
                  <a:prstClr val="black"/>
                </a:solidFill>
                <a:ea typeface="ＭＳ Ｐゴシック"/>
                <a:cs typeface="Arial" pitchFamily="34" charset="0"/>
              </a:rPr>
              <a:t>The </a:t>
            </a:r>
            <a:r>
              <a:rPr lang="en-MY" sz="1300" dirty="0" smtClean="0">
                <a:solidFill>
                  <a:prstClr val="black"/>
                </a:solidFill>
                <a:ea typeface="ＭＳ Ｐゴシック"/>
                <a:cs typeface="Arial" pitchFamily="34" charset="0"/>
              </a:rPr>
              <a:t>GBP are </a:t>
            </a:r>
            <a:r>
              <a:rPr lang="en-MY" sz="1300" dirty="0">
                <a:solidFill>
                  <a:prstClr val="black"/>
                </a:solidFill>
                <a:ea typeface="ＭＳ Ｐゴシック"/>
                <a:cs typeface="Arial" pitchFamily="34" charset="0"/>
              </a:rPr>
              <a:t>voluntary process guidelines for the issuance of Green Bonds/Sukuk that aim to promote integrity in the green capital markets through transparency in disclosure and reporting. </a:t>
            </a:r>
            <a:r>
              <a:rPr lang="en-US" sz="1300" dirty="0" smtClean="0">
                <a:solidFill>
                  <a:prstClr val="black"/>
                </a:solidFill>
                <a:ea typeface="ＭＳ Ｐゴシック"/>
                <a:cs typeface="Arial" pitchFamily="34" charset="0"/>
              </a:rPr>
              <a:t>While </a:t>
            </a:r>
            <a:r>
              <a:rPr lang="en-US" sz="1300" dirty="0">
                <a:solidFill>
                  <a:prstClr val="black"/>
                </a:solidFill>
                <a:ea typeface="ＭＳ Ｐゴシック"/>
                <a:cs typeface="Arial" pitchFamily="34" charset="0"/>
              </a:rPr>
              <a:t>the GBP have provided broad principles on Green Bonds, the GBS aim to provide more specific guidance on how the GBP are to be applied across ASEAN. </a:t>
            </a:r>
            <a:endParaRPr lang="en-MY" sz="1300" dirty="0">
              <a:solidFill>
                <a:srgbClr val="000000"/>
              </a:solidFill>
              <a:ea typeface="ＭＳ Ｐゴシック" pitchFamily="34" charset="-128"/>
              <a:cs typeface="Arial" pitchFamily="34" charset="0"/>
            </a:endParaRPr>
          </a:p>
        </p:txBody>
      </p:sp>
      <p:pic>
        <p:nvPicPr>
          <p:cNvPr id="7" name="Picture 2"/>
          <p:cNvPicPr>
            <a:picLocks noChangeAspect="1" noChangeArrowheads="1"/>
          </p:cNvPicPr>
          <p:nvPr/>
        </p:nvPicPr>
        <p:blipFill>
          <a:blip r:embed="rId2" cstate="print"/>
          <a:srcRect/>
          <a:stretch>
            <a:fillRect/>
          </a:stretch>
        </p:blipFill>
        <p:spPr bwMode="auto">
          <a:xfrm>
            <a:off x="3193927" y="2204864"/>
            <a:ext cx="1080122" cy="459455"/>
          </a:xfrm>
          <a:prstGeom prst="rect">
            <a:avLst/>
          </a:prstGeom>
          <a:noFill/>
          <a:ln w="9525">
            <a:noFill/>
            <a:miter lim="800000"/>
            <a:headEnd/>
            <a:tailEnd/>
          </a:ln>
        </p:spPr>
      </p:pic>
      <p:sp>
        <p:nvSpPr>
          <p:cNvPr id="8" name="Rectangle 7"/>
          <p:cNvSpPr/>
          <p:nvPr/>
        </p:nvSpPr>
        <p:spPr>
          <a:xfrm>
            <a:off x="563330" y="2708920"/>
            <a:ext cx="2054532" cy="2736304"/>
          </a:xfrm>
          <a:prstGeom prst="rect">
            <a:avLst/>
          </a:prstGeom>
          <a:gradFill flip="none" rotWithShape="1">
            <a:gsLst>
              <a:gs pos="7000">
                <a:srgbClr val="006600">
                  <a:alpha val="75000"/>
                </a:srgbClr>
              </a:gs>
              <a:gs pos="2000">
                <a:srgbClr val="FFFFFF">
                  <a:shade val="67500"/>
                  <a:satMod val="115000"/>
                </a:srgbClr>
              </a:gs>
              <a:gs pos="100000">
                <a:srgbClr val="FFFFFF">
                  <a:shade val="100000"/>
                  <a:satMod val="115000"/>
                </a:srgbClr>
              </a:gs>
            </a:gsLst>
            <a:lin ang="8100000" scaled="1"/>
            <a:tileRect/>
          </a:gradFill>
          <a:ln w="25400" cap="flat" cmpd="sng" algn="ctr">
            <a:solidFill>
              <a:srgbClr val="055742"/>
            </a:solidFill>
            <a:prstDash val="solid"/>
          </a:ln>
          <a:effectLst/>
        </p:spPr>
        <p:txBody>
          <a:bodyPr rtlCol="0" anchor="t"/>
          <a:lstStyle/>
          <a:p>
            <a:pPr defTabSz="914400">
              <a:defRPr/>
            </a:pPr>
            <a:r>
              <a:rPr lang="en-GB" sz="1400" b="1" kern="0" dirty="0" smtClean="0">
                <a:solidFill>
                  <a:prstClr val="black"/>
                </a:solidFill>
                <a:latin typeface="+mj-lt"/>
                <a:cs typeface="Times New Roman" pitchFamily="18" charset="0"/>
              </a:rPr>
              <a:t>1. Use of Proceeds</a:t>
            </a:r>
          </a:p>
          <a:p>
            <a:pPr defTabSz="914400">
              <a:defRPr/>
            </a:pPr>
            <a:r>
              <a:rPr lang="en-GB" sz="1200" b="0" kern="0" dirty="0" smtClean="0">
                <a:solidFill>
                  <a:prstClr val="black"/>
                </a:solidFill>
                <a:latin typeface="+mj-lt"/>
                <a:cs typeface="Times New Roman" pitchFamily="18" charset="0"/>
              </a:rPr>
              <a:t>Utilisation of the</a:t>
            </a:r>
          </a:p>
          <a:p>
            <a:pPr defTabSz="914400">
              <a:defRPr/>
            </a:pPr>
            <a:r>
              <a:rPr lang="en-GB" sz="1200" b="0" kern="0" dirty="0" smtClean="0">
                <a:solidFill>
                  <a:prstClr val="black"/>
                </a:solidFill>
                <a:latin typeface="+mj-lt"/>
                <a:cs typeface="Times New Roman" pitchFamily="18" charset="0"/>
              </a:rPr>
              <a:t>proceeds should </a:t>
            </a:r>
            <a:r>
              <a:rPr lang="en-US" sz="1200" b="0" kern="0" dirty="0" smtClean="0">
                <a:solidFill>
                  <a:prstClr val="black"/>
                </a:solidFill>
                <a:latin typeface="+mj-lt"/>
                <a:cs typeface="Times New Roman" pitchFamily="18" charset="0"/>
              </a:rPr>
              <a:t>be appropriately described in the legal documentation. </a:t>
            </a:r>
          </a:p>
          <a:p>
            <a:pPr defTabSz="914400">
              <a:defRPr/>
            </a:pPr>
            <a:r>
              <a:rPr lang="en-US" sz="1200" b="0" kern="0" dirty="0" smtClean="0">
                <a:solidFill>
                  <a:prstClr val="black"/>
                </a:solidFill>
                <a:latin typeface="+mj-lt"/>
                <a:cs typeface="Times New Roman" pitchFamily="18" charset="0"/>
              </a:rPr>
              <a:t>All designated green </a:t>
            </a:r>
            <a:r>
              <a:rPr lang="en-US" sz="1200" b="0" kern="0" dirty="0">
                <a:solidFill>
                  <a:prstClr val="black"/>
                </a:solidFill>
                <a:latin typeface="+mj-lt"/>
                <a:cs typeface="Times New Roman" pitchFamily="18" charset="0"/>
              </a:rPr>
              <a:t>p</a:t>
            </a:r>
            <a:r>
              <a:rPr lang="en-US" sz="1200" b="0" kern="0" dirty="0" smtClean="0">
                <a:solidFill>
                  <a:prstClr val="black"/>
                </a:solidFill>
                <a:latin typeface="+mj-lt"/>
                <a:cs typeface="Times New Roman" pitchFamily="18" charset="0"/>
              </a:rPr>
              <a:t>rojects should provide clear</a:t>
            </a:r>
          </a:p>
          <a:p>
            <a:pPr defTabSz="914400">
              <a:defRPr/>
            </a:pPr>
            <a:r>
              <a:rPr lang="en-US" sz="1200" b="0" kern="0" dirty="0" smtClean="0">
                <a:solidFill>
                  <a:prstClr val="black"/>
                </a:solidFill>
                <a:latin typeface="+mj-lt"/>
                <a:cs typeface="Times New Roman" pitchFamily="18" charset="0"/>
              </a:rPr>
              <a:t>environmental benefits, which will be assessed and quantified by the issuer. Proceeds may be used for new financing or refinancing green projects</a:t>
            </a:r>
            <a:endParaRPr lang="en-GB" sz="1200" b="0" kern="0" dirty="0" smtClean="0">
              <a:solidFill>
                <a:prstClr val="black"/>
              </a:solidFill>
              <a:latin typeface="+mj-lt"/>
              <a:cs typeface="Times New Roman" pitchFamily="18" charset="0"/>
            </a:endParaRPr>
          </a:p>
        </p:txBody>
      </p:sp>
      <p:sp>
        <p:nvSpPr>
          <p:cNvPr id="9" name="Isosceles Triangle 8"/>
          <p:cNvSpPr/>
          <p:nvPr/>
        </p:nvSpPr>
        <p:spPr>
          <a:xfrm>
            <a:off x="563330" y="1945466"/>
            <a:ext cx="7887180" cy="763454"/>
          </a:xfrm>
          <a:prstGeom prst="triangle">
            <a:avLst>
              <a:gd name="adj" fmla="val 49879"/>
            </a:avLst>
          </a:prstGeom>
          <a:noFill/>
          <a:ln>
            <a:solidFill>
              <a:srgbClr val="0557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b="1" dirty="0">
              <a:solidFill>
                <a:prstClr val="black"/>
              </a:solidFill>
              <a:latin typeface="+mj-lt"/>
            </a:endParaRPr>
          </a:p>
        </p:txBody>
      </p:sp>
      <p:sp>
        <p:nvSpPr>
          <p:cNvPr id="10" name="Rectangle 9"/>
          <p:cNvSpPr/>
          <p:nvPr/>
        </p:nvSpPr>
        <p:spPr>
          <a:xfrm>
            <a:off x="2617862" y="2708920"/>
            <a:ext cx="1872208" cy="2736304"/>
          </a:xfrm>
          <a:prstGeom prst="rect">
            <a:avLst/>
          </a:prstGeom>
          <a:gradFill flip="none" rotWithShape="1">
            <a:gsLst>
              <a:gs pos="7000">
                <a:srgbClr val="92D050"/>
              </a:gs>
              <a:gs pos="2000">
                <a:srgbClr val="FFFFFF">
                  <a:shade val="67500"/>
                  <a:satMod val="115000"/>
                </a:srgbClr>
              </a:gs>
              <a:gs pos="100000">
                <a:srgbClr val="FFFFFF">
                  <a:shade val="100000"/>
                  <a:satMod val="115000"/>
                </a:srgbClr>
              </a:gs>
            </a:gsLst>
            <a:lin ang="8100000" scaled="1"/>
            <a:tileRect/>
          </a:gradFill>
          <a:ln w="25400" cap="flat" cmpd="sng" algn="ctr">
            <a:solidFill>
              <a:srgbClr val="055742"/>
            </a:solidFill>
            <a:prstDash val="solid"/>
          </a:ln>
          <a:effectLst/>
        </p:spPr>
        <p:txBody>
          <a:bodyPr rtlCol="0" anchor="t"/>
          <a:lstStyle/>
          <a:p>
            <a:pPr defTabSz="914400">
              <a:defRPr/>
            </a:pPr>
            <a:r>
              <a:rPr lang="en-GB" sz="1400" b="1" kern="0" dirty="0">
                <a:solidFill>
                  <a:srgbClr val="000000"/>
                </a:solidFill>
                <a:latin typeface="+mj-lt"/>
                <a:cs typeface="Times New Roman" pitchFamily="18" charset="0"/>
              </a:rPr>
              <a:t>2. Process for Project Evaluation and Selection</a:t>
            </a:r>
          </a:p>
          <a:p>
            <a:pPr defTabSz="914400">
              <a:defRPr/>
            </a:pPr>
            <a:r>
              <a:rPr lang="en-US" sz="1200" b="0" kern="0" dirty="0">
                <a:solidFill>
                  <a:srgbClr val="000000"/>
                </a:solidFill>
                <a:latin typeface="+mj-lt"/>
                <a:cs typeface="Times New Roman" pitchFamily="18" charset="0"/>
              </a:rPr>
              <a:t>Issuers should clearly communicate to investors:</a:t>
            </a:r>
          </a:p>
          <a:p>
            <a:pPr marL="91440" indent="-91440" defTabSz="914400">
              <a:buFont typeface="Wingdings" pitchFamily="2" charset="2"/>
              <a:buChar char="§"/>
              <a:defRPr/>
            </a:pPr>
            <a:r>
              <a:rPr lang="en-GB" sz="1200" b="0" kern="0" dirty="0">
                <a:solidFill>
                  <a:srgbClr val="000000"/>
                </a:solidFill>
                <a:latin typeface="+mj-lt"/>
                <a:cs typeface="Times New Roman" pitchFamily="18" charset="0"/>
              </a:rPr>
              <a:t>Environmental sustainability objectives</a:t>
            </a:r>
          </a:p>
          <a:p>
            <a:pPr marL="91440" indent="-91440" defTabSz="914400">
              <a:buFont typeface="Wingdings" pitchFamily="2" charset="2"/>
              <a:buChar char="§"/>
              <a:defRPr/>
            </a:pPr>
            <a:r>
              <a:rPr lang="en-US" sz="1200" b="0" kern="0" dirty="0">
                <a:solidFill>
                  <a:srgbClr val="000000"/>
                </a:solidFill>
                <a:latin typeface="+mj-lt"/>
                <a:cs typeface="Times New Roman" pitchFamily="18" charset="0"/>
              </a:rPr>
              <a:t>Process to determine the eligible projects </a:t>
            </a:r>
          </a:p>
          <a:p>
            <a:pPr marL="91440" indent="-91440" defTabSz="914400">
              <a:buFont typeface="Wingdings" pitchFamily="2" charset="2"/>
              <a:buChar char="§"/>
              <a:defRPr/>
            </a:pPr>
            <a:r>
              <a:rPr lang="en-US" sz="1200" b="0" kern="0" dirty="0">
                <a:solidFill>
                  <a:srgbClr val="000000"/>
                </a:solidFill>
                <a:latin typeface="+mj-lt"/>
                <a:cs typeface="Times New Roman" pitchFamily="18" charset="0"/>
              </a:rPr>
              <a:t>Related eligibility criteria</a:t>
            </a:r>
            <a:endParaRPr lang="en-GB" sz="1200" b="0" kern="0" dirty="0">
              <a:solidFill>
                <a:srgbClr val="000000"/>
              </a:solidFill>
              <a:latin typeface="+mj-lt"/>
              <a:cs typeface="Times New Roman" pitchFamily="18" charset="0"/>
            </a:endParaRPr>
          </a:p>
        </p:txBody>
      </p:sp>
      <p:sp>
        <p:nvSpPr>
          <p:cNvPr id="11" name="Rectangle 10"/>
          <p:cNvSpPr/>
          <p:nvPr/>
        </p:nvSpPr>
        <p:spPr>
          <a:xfrm>
            <a:off x="4490070" y="2708920"/>
            <a:ext cx="1800200" cy="2736304"/>
          </a:xfrm>
          <a:prstGeom prst="rect">
            <a:avLst/>
          </a:prstGeom>
          <a:gradFill flip="none" rotWithShape="1">
            <a:gsLst>
              <a:gs pos="7000">
                <a:srgbClr val="055742">
                  <a:alpha val="65000"/>
                </a:srgbClr>
              </a:gs>
              <a:gs pos="2000">
                <a:srgbClr val="FFFFFF">
                  <a:shade val="67500"/>
                  <a:satMod val="115000"/>
                </a:srgbClr>
              </a:gs>
              <a:gs pos="100000">
                <a:srgbClr val="FFFFFF">
                  <a:shade val="100000"/>
                  <a:satMod val="115000"/>
                </a:srgbClr>
              </a:gs>
            </a:gsLst>
            <a:lin ang="8100000" scaled="1"/>
            <a:tileRect/>
          </a:gradFill>
          <a:ln w="25400" cap="flat" cmpd="sng" algn="ctr">
            <a:solidFill>
              <a:srgbClr val="055742"/>
            </a:solidFill>
            <a:prstDash val="solid"/>
          </a:ln>
          <a:effectLst/>
        </p:spPr>
        <p:txBody>
          <a:bodyPr rtlCol="0" anchor="t"/>
          <a:lstStyle/>
          <a:p>
            <a:pPr defTabSz="914400">
              <a:defRPr/>
            </a:pPr>
            <a:r>
              <a:rPr lang="en-GB" sz="1400" b="1" kern="0" dirty="0">
                <a:solidFill>
                  <a:srgbClr val="000000"/>
                </a:solidFill>
                <a:latin typeface="+mj-lt"/>
                <a:cs typeface="Times New Roman" pitchFamily="18" charset="0"/>
              </a:rPr>
              <a:t>3. Management of Proceeds</a:t>
            </a:r>
          </a:p>
          <a:p>
            <a:pPr defTabSz="914400">
              <a:defRPr/>
            </a:pPr>
            <a:r>
              <a:rPr lang="en-US" sz="1200" b="0" kern="0" dirty="0">
                <a:solidFill>
                  <a:srgbClr val="000000"/>
                </a:solidFill>
                <a:latin typeface="+mj-lt"/>
                <a:cs typeface="Times New Roman" pitchFamily="18" charset="0"/>
              </a:rPr>
              <a:t>The net proceeds should be credited to a sub-account,</a:t>
            </a:r>
          </a:p>
          <a:p>
            <a:pPr defTabSz="914400">
              <a:defRPr/>
            </a:pPr>
            <a:r>
              <a:rPr lang="en-US" sz="1200" b="0" kern="0" dirty="0">
                <a:solidFill>
                  <a:srgbClr val="000000"/>
                </a:solidFill>
                <a:latin typeface="+mj-lt"/>
                <a:cs typeface="Times New Roman" pitchFamily="18" charset="0"/>
              </a:rPr>
              <a:t>moved to a sub-portfolio or otherwise tracked by the issuer in an appropriate manner, and attested to by the issuer in a formal</a:t>
            </a:r>
          </a:p>
          <a:p>
            <a:pPr defTabSz="914400">
              <a:defRPr/>
            </a:pPr>
            <a:r>
              <a:rPr lang="en-US" sz="1200" b="0" kern="0" dirty="0">
                <a:solidFill>
                  <a:srgbClr val="000000"/>
                </a:solidFill>
                <a:latin typeface="+mj-lt"/>
                <a:cs typeface="Times New Roman" pitchFamily="18" charset="0"/>
              </a:rPr>
              <a:t>internal process</a:t>
            </a:r>
            <a:endParaRPr lang="en-GB" sz="1200" b="0" kern="0" dirty="0">
              <a:solidFill>
                <a:srgbClr val="000000"/>
              </a:solidFill>
              <a:latin typeface="+mj-lt"/>
              <a:cs typeface="Times New Roman" pitchFamily="18" charset="0"/>
            </a:endParaRPr>
          </a:p>
        </p:txBody>
      </p:sp>
      <p:sp>
        <p:nvSpPr>
          <p:cNvPr id="12" name="Rectangle 11"/>
          <p:cNvSpPr/>
          <p:nvPr/>
        </p:nvSpPr>
        <p:spPr>
          <a:xfrm>
            <a:off x="6290270" y="2708920"/>
            <a:ext cx="2170162" cy="2736304"/>
          </a:xfrm>
          <a:prstGeom prst="rect">
            <a:avLst/>
          </a:prstGeom>
          <a:gradFill flip="none" rotWithShape="1">
            <a:gsLst>
              <a:gs pos="7000">
                <a:srgbClr val="069C0A">
                  <a:alpha val="74000"/>
                </a:srgbClr>
              </a:gs>
              <a:gs pos="2000">
                <a:srgbClr val="FFFFFF">
                  <a:shade val="67500"/>
                  <a:satMod val="115000"/>
                </a:srgbClr>
              </a:gs>
              <a:gs pos="100000">
                <a:srgbClr val="FFFFFF">
                  <a:shade val="100000"/>
                  <a:satMod val="115000"/>
                </a:srgbClr>
              </a:gs>
            </a:gsLst>
            <a:lin ang="8100000" scaled="1"/>
            <a:tileRect/>
          </a:gradFill>
          <a:ln w="25400" cap="flat" cmpd="sng" algn="ctr">
            <a:solidFill>
              <a:srgbClr val="055742"/>
            </a:solidFill>
            <a:prstDash val="solid"/>
          </a:ln>
          <a:effectLst/>
        </p:spPr>
        <p:txBody>
          <a:bodyPr rtlCol="0" anchor="t"/>
          <a:lstStyle/>
          <a:p>
            <a:pPr defTabSz="914400">
              <a:defRPr/>
            </a:pPr>
            <a:r>
              <a:rPr lang="en-GB" sz="1400" b="1" kern="0" dirty="0">
                <a:solidFill>
                  <a:srgbClr val="000000"/>
                </a:solidFill>
                <a:latin typeface="+mj-lt"/>
                <a:cs typeface="Times New Roman" pitchFamily="18" charset="0"/>
              </a:rPr>
              <a:t>4. Reporting</a:t>
            </a:r>
          </a:p>
          <a:p>
            <a:pPr defTabSz="914400">
              <a:defRPr/>
            </a:pPr>
            <a:r>
              <a:rPr lang="en-US" sz="1200" b="0" kern="0" dirty="0">
                <a:solidFill>
                  <a:srgbClr val="000000"/>
                </a:solidFill>
                <a:latin typeface="+mj-lt"/>
                <a:cs typeface="Times New Roman" pitchFamily="18" charset="0"/>
              </a:rPr>
              <a:t>Issuers should </a:t>
            </a:r>
            <a:r>
              <a:rPr lang="en-US" sz="1200" b="0" kern="0" dirty="0" smtClean="0">
                <a:solidFill>
                  <a:srgbClr val="000000"/>
                </a:solidFill>
                <a:latin typeface="+mj-lt"/>
                <a:cs typeface="Times New Roman" pitchFamily="18" charset="0"/>
              </a:rPr>
              <a:t>make readily available, </a:t>
            </a:r>
            <a:r>
              <a:rPr lang="en-US" sz="1200" b="0" kern="0" dirty="0">
                <a:solidFill>
                  <a:srgbClr val="000000"/>
                </a:solidFill>
                <a:latin typeface="+mj-lt"/>
                <a:cs typeface="Times New Roman" pitchFamily="18" charset="0"/>
              </a:rPr>
              <a:t>up to date information </a:t>
            </a:r>
            <a:r>
              <a:rPr lang="en-US" sz="1200" b="0" kern="0" dirty="0" smtClean="0">
                <a:solidFill>
                  <a:srgbClr val="000000"/>
                </a:solidFill>
                <a:latin typeface="+mj-lt"/>
                <a:cs typeface="Times New Roman" pitchFamily="18" charset="0"/>
              </a:rPr>
              <a:t>on </a:t>
            </a:r>
            <a:r>
              <a:rPr lang="en-US" sz="1200" b="0" kern="0" dirty="0">
                <a:solidFill>
                  <a:srgbClr val="000000"/>
                </a:solidFill>
                <a:latin typeface="+mj-lt"/>
                <a:cs typeface="Times New Roman" pitchFamily="18" charset="0"/>
              </a:rPr>
              <a:t>use of proceeds to be renewed annually until full allocation, and as necessary thereafter in the event of </a:t>
            </a:r>
            <a:r>
              <a:rPr lang="en-GB" sz="1200" b="0" kern="0" dirty="0">
                <a:solidFill>
                  <a:srgbClr val="000000"/>
                </a:solidFill>
                <a:latin typeface="+mj-lt"/>
                <a:cs typeface="Times New Roman" pitchFamily="18" charset="0"/>
              </a:rPr>
              <a:t>material </a:t>
            </a:r>
            <a:r>
              <a:rPr lang="en-GB" sz="1200" b="0" kern="0" dirty="0" smtClean="0">
                <a:solidFill>
                  <a:srgbClr val="000000"/>
                </a:solidFill>
                <a:latin typeface="+mj-lt"/>
                <a:cs typeface="Times New Roman" pitchFamily="18" charset="0"/>
              </a:rPr>
              <a:t>developments. </a:t>
            </a:r>
            <a:r>
              <a:rPr lang="en-GB" sz="1200" b="0" kern="0" dirty="0" smtClean="0">
                <a:solidFill>
                  <a:srgbClr val="000000"/>
                </a:solidFill>
                <a:latin typeface="+mj-lt"/>
                <a:cs typeface="Times New Roman" pitchFamily="18" charset="0"/>
              </a:rPr>
              <a:t>The </a:t>
            </a:r>
            <a:r>
              <a:rPr lang="en-GB" sz="1200" b="0" kern="0" dirty="0" smtClean="0">
                <a:solidFill>
                  <a:srgbClr val="000000"/>
                </a:solidFill>
                <a:latin typeface="+mj-lt"/>
                <a:cs typeface="Times New Roman" pitchFamily="18" charset="0"/>
              </a:rPr>
              <a:t>report should include a list of the projects to which </a:t>
            </a:r>
            <a:r>
              <a:rPr lang="en-GB" sz="1200" b="0" kern="0" dirty="0" smtClean="0">
                <a:solidFill>
                  <a:srgbClr val="000000"/>
                </a:solidFill>
                <a:latin typeface="+mj-lt"/>
                <a:cs typeface="Times New Roman" pitchFamily="18" charset="0"/>
              </a:rPr>
              <a:t>proceeds </a:t>
            </a:r>
            <a:r>
              <a:rPr lang="en-GB" sz="1200" b="0" kern="0" dirty="0" smtClean="0">
                <a:solidFill>
                  <a:srgbClr val="000000"/>
                </a:solidFill>
                <a:latin typeface="+mj-lt"/>
                <a:cs typeface="Times New Roman" pitchFamily="18" charset="0"/>
              </a:rPr>
              <a:t>have been allocated, </a:t>
            </a:r>
            <a:r>
              <a:rPr lang="en-GB" sz="1200" b="0" kern="0" dirty="0" smtClean="0">
                <a:solidFill>
                  <a:srgbClr val="000000"/>
                </a:solidFill>
                <a:latin typeface="+mj-lt"/>
                <a:cs typeface="Times New Roman" pitchFamily="18" charset="0"/>
              </a:rPr>
              <a:t>and </a:t>
            </a:r>
            <a:r>
              <a:rPr lang="en-GB" sz="1200" b="0" kern="0" dirty="0" smtClean="0">
                <a:solidFill>
                  <a:srgbClr val="000000"/>
                </a:solidFill>
                <a:latin typeface="+mj-lt"/>
                <a:cs typeface="Times New Roman" pitchFamily="18" charset="0"/>
              </a:rPr>
              <a:t>brief description of </a:t>
            </a:r>
            <a:r>
              <a:rPr lang="en-GB" sz="1200" b="0" kern="0" dirty="0" smtClean="0">
                <a:solidFill>
                  <a:srgbClr val="000000"/>
                </a:solidFill>
                <a:latin typeface="+mj-lt"/>
                <a:cs typeface="Times New Roman" pitchFamily="18" charset="0"/>
              </a:rPr>
              <a:t>projects</a:t>
            </a:r>
            <a:r>
              <a:rPr lang="en-GB" sz="1200" b="0" kern="0" dirty="0" smtClean="0">
                <a:solidFill>
                  <a:srgbClr val="000000"/>
                </a:solidFill>
                <a:latin typeface="+mj-lt"/>
                <a:cs typeface="Times New Roman" pitchFamily="18" charset="0"/>
              </a:rPr>
              <a:t>, </a:t>
            </a:r>
            <a:r>
              <a:rPr lang="en-GB" sz="1200" b="0" kern="0" dirty="0" smtClean="0">
                <a:solidFill>
                  <a:srgbClr val="000000"/>
                </a:solidFill>
                <a:latin typeface="+mj-lt"/>
                <a:cs typeface="Times New Roman" pitchFamily="18" charset="0"/>
              </a:rPr>
              <a:t>amounts </a:t>
            </a:r>
            <a:r>
              <a:rPr lang="en-GB" sz="1200" b="0" kern="0" dirty="0" smtClean="0">
                <a:solidFill>
                  <a:srgbClr val="000000"/>
                </a:solidFill>
                <a:latin typeface="+mj-lt"/>
                <a:cs typeface="Times New Roman" pitchFamily="18" charset="0"/>
              </a:rPr>
              <a:t>allocated </a:t>
            </a:r>
            <a:r>
              <a:rPr lang="en-GB" sz="1200" b="0" kern="0" dirty="0" smtClean="0">
                <a:solidFill>
                  <a:srgbClr val="000000"/>
                </a:solidFill>
                <a:latin typeface="+mj-lt"/>
                <a:cs typeface="Times New Roman" pitchFamily="18" charset="0"/>
              </a:rPr>
              <a:t>and expected impact.</a:t>
            </a:r>
            <a:endParaRPr lang="en-GB" sz="1200" b="0" kern="0" dirty="0">
              <a:solidFill>
                <a:srgbClr val="000000"/>
              </a:solidFill>
              <a:latin typeface="+mj-lt"/>
              <a:cs typeface="Times New Roman" pitchFamily="18" charset="0"/>
            </a:endParaRPr>
          </a:p>
        </p:txBody>
      </p:sp>
      <p:sp>
        <p:nvSpPr>
          <p:cNvPr id="14" name="Rectangle 13"/>
          <p:cNvSpPr/>
          <p:nvPr/>
        </p:nvSpPr>
        <p:spPr>
          <a:xfrm>
            <a:off x="563438" y="5453627"/>
            <a:ext cx="3926632" cy="9277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solidFill>
                <a:prstClr val="white"/>
              </a:solidFill>
              <a:latin typeface="+mj-lt"/>
            </a:endParaRPr>
          </a:p>
        </p:txBody>
      </p:sp>
      <p:sp>
        <p:nvSpPr>
          <p:cNvPr id="16" name="TextBox 15"/>
          <p:cNvSpPr txBox="1"/>
          <p:nvPr/>
        </p:nvSpPr>
        <p:spPr>
          <a:xfrm>
            <a:off x="2025740" y="5478323"/>
            <a:ext cx="2392322" cy="830997"/>
          </a:xfrm>
          <a:prstGeom prst="rect">
            <a:avLst/>
          </a:prstGeom>
          <a:noFill/>
        </p:spPr>
        <p:txBody>
          <a:bodyPr wrap="square" rtlCol="0">
            <a:spAutoFit/>
          </a:bodyPr>
          <a:lstStyle/>
          <a:p>
            <a:pPr algn="just"/>
            <a:r>
              <a:rPr lang="en-US" sz="1200" dirty="0" smtClean="0">
                <a:solidFill>
                  <a:prstClr val="black"/>
                </a:solidFill>
                <a:latin typeface="+mj-lt"/>
              </a:rPr>
              <a:t>ICMA, which is a self-regulated </a:t>
            </a:r>
            <a:r>
              <a:rPr lang="en-US" sz="1200" dirty="0" err="1" smtClean="0">
                <a:solidFill>
                  <a:prstClr val="black"/>
                </a:solidFill>
                <a:latin typeface="+mj-lt"/>
              </a:rPr>
              <a:t>organisation</a:t>
            </a:r>
            <a:r>
              <a:rPr lang="en-US" sz="1200" dirty="0" smtClean="0">
                <a:solidFill>
                  <a:prstClr val="black"/>
                </a:solidFill>
                <a:latin typeface="+mj-lt"/>
              </a:rPr>
              <a:t> and association of participants in the capital markets, acts as the Secretary to the GBP</a:t>
            </a:r>
            <a:endParaRPr lang="en-MY" sz="1200" dirty="0">
              <a:solidFill>
                <a:prstClr val="black"/>
              </a:solidFill>
              <a:latin typeface="+mj-lt"/>
            </a:endParaRPr>
          </a:p>
        </p:txBody>
      </p:sp>
      <p:pic>
        <p:nvPicPr>
          <p:cNvPr id="1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7738" y="5514041"/>
            <a:ext cx="1323975" cy="448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8" name="Rectangle 17"/>
          <p:cNvSpPr/>
          <p:nvPr/>
        </p:nvSpPr>
        <p:spPr>
          <a:xfrm>
            <a:off x="4499992" y="5445224"/>
            <a:ext cx="396044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solidFill>
                <a:prstClr val="white"/>
              </a:solidFill>
              <a:latin typeface="+mj-lt"/>
            </a:endParaRPr>
          </a:p>
        </p:txBody>
      </p:sp>
      <p:sp>
        <p:nvSpPr>
          <p:cNvPr id="19" name="TextBox 18"/>
          <p:cNvSpPr txBox="1"/>
          <p:nvPr/>
        </p:nvSpPr>
        <p:spPr>
          <a:xfrm>
            <a:off x="5651951" y="5428148"/>
            <a:ext cx="2808481" cy="1015663"/>
          </a:xfrm>
          <a:prstGeom prst="rect">
            <a:avLst/>
          </a:prstGeom>
          <a:noFill/>
        </p:spPr>
        <p:txBody>
          <a:bodyPr wrap="square" rtlCol="0">
            <a:spAutoFit/>
          </a:bodyPr>
          <a:lstStyle/>
          <a:p>
            <a:pPr algn="just"/>
            <a:r>
              <a:rPr lang="en-US" sz="1200" b="0" dirty="0" smtClean="0">
                <a:solidFill>
                  <a:prstClr val="black"/>
                </a:solidFill>
                <a:latin typeface="+mj-lt"/>
              </a:rPr>
              <a:t>ACMF is a forum which comprises capital market regulators from ASEAN countries whose primary task is </a:t>
            </a:r>
            <a:r>
              <a:rPr lang="en-US" sz="1200" b="0" dirty="0" smtClean="0">
                <a:solidFill>
                  <a:prstClr val="black"/>
                </a:solidFill>
                <a:latin typeface="+mj-lt"/>
              </a:rPr>
              <a:t>to </a:t>
            </a:r>
            <a:r>
              <a:rPr lang="en-US" sz="1200" b="0" dirty="0" smtClean="0">
                <a:solidFill>
                  <a:prstClr val="black"/>
                </a:solidFill>
                <a:latin typeface="+mj-lt"/>
              </a:rPr>
              <a:t>promote greater integration and connectivity of regional capital markets</a:t>
            </a:r>
            <a:endParaRPr lang="en-MY" sz="1200" b="0" dirty="0">
              <a:solidFill>
                <a:prstClr val="black"/>
              </a:solidFill>
              <a:latin typeface="+mj-lt"/>
            </a:endParaRPr>
          </a:p>
        </p:txBody>
      </p:sp>
      <p:pic>
        <p:nvPicPr>
          <p:cNvPr id="20" name="Picture 2" descr="Image result for asean green bonds guidelines"/>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68393" y="5506122"/>
            <a:ext cx="1011720" cy="451046"/>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3" name="Group 22"/>
          <p:cNvGrpSpPr/>
          <p:nvPr/>
        </p:nvGrpSpPr>
        <p:grpSpPr>
          <a:xfrm>
            <a:off x="4557199" y="2238403"/>
            <a:ext cx="1517047" cy="398510"/>
            <a:chOff x="6439329" y="1620416"/>
            <a:chExt cx="1973751" cy="471487"/>
          </a:xfrm>
        </p:grpSpPr>
        <p:pic>
          <p:nvPicPr>
            <p:cNvPr id="21"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439329" y="1620416"/>
              <a:ext cx="652952" cy="471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092280" y="1700808"/>
              <a:ext cx="1320800" cy="2884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xmlns="" val="304884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7504" y="332656"/>
            <a:ext cx="8371743" cy="838200"/>
          </a:xfrm>
          <a:prstGeom prst="rect">
            <a:avLst/>
          </a:prstGeom>
        </p:spPr>
        <p:txBody>
          <a:bodyPr/>
          <a:lstStyle>
            <a:lvl1pPr algn="l" defTabSz="360000" rtl="0" eaLnBrk="1" fontAlgn="ctr" latinLnBrk="0" hangingPunct="1">
              <a:lnSpc>
                <a:spcPct val="100000"/>
              </a:lnSpc>
              <a:spcBef>
                <a:spcPts val="600"/>
              </a:spcBef>
              <a:buNone/>
              <a:defRPr kumimoji="0" lang="en-US" altLang="zh-CN" sz="2800" b="1" i="0" u="none" strike="noStrike" kern="1200" cap="none" spc="0" normalizeH="0" baseline="0" noProof="0" smtClean="0">
                <a:ln>
                  <a:noFill/>
                </a:ln>
                <a:solidFill>
                  <a:schemeClr val="accent3"/>
                </a:solidFill>
                <a:effectLst/>
                <a:uLnTx/>
                <a:uFillTx/>
                <a:latin typeface="+mj-lt"/>
                <a:ea typeface="+mj-ea"/>
                <a:cs typeface="+mj-cs"/>
              </a:defRPr>
            </a:lvl1pPr>
          </a:lstStyle>
          <a:p>
            <a:pPr algn="ctr" defTabSz="912813" eaLnBrk="0" hangingPunct="0">
              <a:lnSpc>
                <a:spcPct val="90000"/>
              </a:lnSpc>
              <a:spcAft>
                <a:spcPts val="600"/>
              </a:spcAft>
              <a:defRPr/>
            </a:pPr>
            <a:r>
              <a:rPr lang="en-MY" dirty="0">
                <a:solidFill>
                  <a:srgbClr val="A40000"/>
                </a:solidFill>
                <a:latin typeface="Calibri" pitchFamily="34" charset="0"/>
                <a:ea typeface="+mn-ea"/>
                <a:cs typeface="Arial" pitchFamily="34" charset="0"/>
              </a:rPr>
              <a:t>Developing the Green Bond/Green Sukuk Framework</a:t>
            </a:r>
          </a:p>
        </p:txBody>
      </p:sp>
      <p:graphicFrame>
        <p:nvGraphicFramePr>
          <p:cNvPr id="27" name="Table 26"/>
          <p:cNvGraphicFramePr>
            <a:graphicFrameLocks noGrp="1"/>
          </p:cNvGraphicFramePr>
          <p:nvPr>
            <p:extLst>
              <p:ext uri="{D42A27DB-BD31-4B8C-83A1-F6EECF244321}">
                <p14:modId xmlns:p14="http://schemas.microsoft.com/office/powerpoint/2010/main" xmlns="" val="1729600378"/>
              </p:ext>
            </p:extLst>
          </p:nvPr>
        </p:nvGraphicFramePr>
        <p:xfrm>
          <a:off x="395537" y="1052695"/>
          <a:ext cx="8136903" cy="4824577"/>
        </p:xfrm>
        <a:graphic>
          <a:graphicData uri="http://schemas.openxmlformats.org/drawingml/2006/table">
            <a:tbl>
              <a:tblPr firstRow="1" bandRow="1">
                <a:tableStyleId>{2D5ABB26-0587-4C30-8999-92F81FD0307C}</a:tableStyleId>
              </a:tblPr>
              <a:tblGrid>
                <a:gridCol w="8136903"/>
              </a:tblGrid>
              <a:tr h="382903">
                <a:tc>
                  <a:txBody>
                    <a:bodyPr/>
                    <a:lstStyle/>
                    <a:p>
                      <a:pPr marL="0" marR="0" lvl="0" indent="0" algn="just" defTabSz="355600" rtl="0" eaLnBrk="1" fontAlgn="ctr" latinLnBrk="0" hangingPunct="1">
                        <a:lnSpc>
                          <a:spcPct val="100000"/>
                        </a:lnSpc>
                        <a:spcBef>
                          <a:spcPts val="0"/>
                        </a:spcBef>
                        <a:spcAft>
                          <a:spcPts val="0"/>
                        </a:spcAft>
                        <a:buClr>
                          <a:srgbClr val="000000"/>
                        </a:buClr>
                        <a:buSzTx/>
                        <a:buFont typeface="Wingdings" pitchFamily="2" charset="2"/>
                        <a:buNone/>
                        <a:tabLst>
                          <a:tab pos="5019675" algn="l"/>
                          <a:tab pos="5114925" algn="l"/>
                        </a:tabLst>
                        <a:defRPr/>
                      </a:pPr>
                      <a:r>
                        <a:rPr kumimoji="0" lang="en-US" sz="1400" b="1" i="0" u="none" strike="noStrike" kern="1200" cap="none" spc="0" normalizeH="0" baseline="0" noProof="0" dirty="0" smtClean="0">
                          <a:ln>
                            <a:noFill/>
                          </a:ln>
                          <a:solidFill>
                            <a:srgbClr val="C00000"/>
                          </a:solidFill>
                          <a:effectLst/>
                          <a:uLnTx/>
                          <a:uFillTx/>
                          <a:latin typeface="Calibri" pitchFamily="34" charset="0"/>
                          <a:ea typeface="ＭＳ Ｐゴシック"/>
                          <a:cs typeface="Calibri" pitchFamily="34" charset="0"/>
                        </a:rPr>
                        <a:t>Key additional features of the </a:t>
                      </a:r>
                      <a:r>
                        <a:rPr kumimoji="0" lang="en-US" sz="1400" b="1" i="0" u="none" strike="noStrike" kern="1200" cap="none" spc="0" normalizeH="0" baseline="0" noProof="0" dirty="0" smtClean="0">
                          <a:ln>
                            <a:noFill/>
                          </a:ln>
                          <a:solidFill>
                            <a:srgbClr val="C00000"/>
                          </a:solidFill>
                          <a:effectLst/>
                          <a:uLnTx/>
                          <a:uFillTx/>
                          <a:latin typeface="Calibri" pitchFamily="34" charset="0"/>
                          <a:ea typeface="ＭＳ Ｐゴシック"/>
                          <a:cs typeface="Calibri" pitchFamily="34" charset="0"/>
                        </a:rPr>
                        <a:t>Green Bond Standards:</a:t>
                      </a:r>
                      <a:endParaRPr kumimoji="0" lang="en-US" sz="1400" b="1" i="0" u="none" strike="noStrike" kern="1200" cap="none" spc="0" normalizeH="0" baseline="0" noProof="0" dirty="0" smtClean="0">
                        <a:ln>
                          <a:noFill/>
                        </a:ln>
                        <a:solidFill>
                          <a:srgbClr val="C00000"/>
                        </a:solidFill>
                        <a:effectLst/>
                        <a:uLnTx/>
                        <a:uFillTx/>
                        <a:latin typeface="Calibri" pitchFamily="34" charset="0"/>
                        <a:ea typeface="ＭＳ Ｐゴシック"/>
                        <a:cs typeface="Calibri" pitchFamily="34" charset="0"/>
                      </a:endParaRPr>
                    </a:p>
                  </a:txBody>
                  <a:tcPr marL="99060" marR="990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612645">
                <a:tc>
                  <a:txBody>
                    <a:bodyPr/>
                    <a:lstStyle/>
                    <a:p>
                      <a:pPr marL="171450" marR="0" lvl="0" indent="-171450" algn="just" defTabSz="355600" rtl="0" eaLnBrk="1" fontAlgn="ctr" latinLnBrk="0" hangingPunct="1">
                        <a:lnSpc>
                          <a:spcPct val="100000"/>
                        </a:lnSpc>
                        <a:spcBef>
                          <a:spcPts val="0"/>
                        </a:spcBef>
                        <a:spcAft>
                          <a:spcPts val="0"/>
                        </a:spcAft>
                        <a:buClr>
                          <a:srgbClr val="000000"/>
                        </a:buClr>
                        <a:buSzTx/>
                        <a:buFont typeface="Wingdings" pitchFamily="2" charset="2"/>
                        <a:buChar char="§"/>
                        <a:tabLst>
                          <a:tab pos="5019675" algn="l"/>
                          <a:tab pos="5114925" algn="l"/>
                        </a:tabLst>
                        <a:defRPr/>
                      </a:pPr>
                      <a:r>
                        <a:rPr kumimoji="0" lang="en-US" sz="1400" b="1" i="0" u="none" strike="noStrike" kern="1200" cap="none" spc="0" normalizeH="0" baseline="0" noProof="0" dirty="0" smtClean="0">
                          <a:ln>
                            <a:noFill/>
                          </a:ln>
                          <a:solidFill>
                            <a:srgbClr val="C00000"/>
                          </a:solidFill>
                          <a:effectLst/>
                          <a:uLnTx/>
                          <a:uFillTx/>
                          <a:latin typeface="Calibri" pitchFamily="34" charset="0"/>
                          <a:ea typeface="ＭＳ Ｐゴシック"/>
                          <a:cs typeface="Calibri" pitchFamily="34" charset="0"/>
                        </a:rPr>
                        <a:t>Eligible Issuers: </a:t>
                      </a:r>
                      <a:r>
                        <a:rPr kumimoji="0" lang="en-US" sz="1400" b="0" i="0" u="none" strike="noStrike" kern="1200" cap="none" spc="0" normalizeH="0" baseline="0" noProof="0" dirty="0" smtClean="0">
                          <a:ln>
                            <a:noFill/>
                          </a:ln>
                          <a:solidFill>
                            <a:srgbClr val="000000"/>
                          </a:solidFill>
                          <a:effectLst/>
                          <a:uLnTx/>
                          <a:uFillTx/>
                          <a:latin typeface="Calibri" pitchFamily="34" charset="0"/>
                          <a:ea typeface="ＭＳ Ｐゴシック"/>
                          <a:cs typeface="Calibri" pitchFamily="34" charset="0"/>
                        </a:rPr>
                        <a:t>The Issuer or issuance of the green bond must have a geographical or economic connection to ASEAN.</a:t>
                      </a:r>
                    </a:p>
                  </a:txBody>
                  <a:tcPr marL="99060" marR="990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612645">
                <a:tc>
                  <a:txBody>
                    <a:bodyPr/>
                    <a:lstStyle/>
                    <a:p>
                      <a:pPr marL="171450" marR="0" lvl="0" indent="-171450" algn="just" defTabSz="360000" rtl="0" eaLnBrk="1" fontAlgn="ctr" latinLnBrk="0" hangingPunct="1">
                        <a:lnSpc>
                          <a:spcPct val="100000"/>
                        </a:lnSpc>
                        <a:spcBef>
                          <a:spcPts val="0"/>
                        </a:spcBef>
                        <a:spcAft>
                          <a:spcPts val="0"/>
                        </a:spcAft>
                        <a:buClr>
                          <a:srgbClr val="000000"/>
                        </a:buClr>
                        <a:buSzTx/>
                        <a:buFont typeface="Wingdings" pitchFamily="2" charset="2"/>
                        <a:buChar char="§"/>
                        <a:tabLst/>
                        <a:defRPr/>
                      </a:pPr>
                      <a:r>
                        <a:rPr kumimoji="0" lang="en-US" sz="1400" b="1" i="0" u="none" strike="noStrike" kern="1200" cap="none" spc="0" normalizeH="0" baseline="0" noProof="0" dirty="0" smtClean="0">
                          <a:ln>
                            <a:noFill/>
                          </a:ln>
                          <a:solidFill>
                            <a:srgbClr val="C00000"/>
                          </a:solidFill>
                          <a:effectLst/>
                          <a:uLnTx/>
                          <a:uFillTx/>
                          <a:latin typeface="Calibri" pitchFamily="34" charset="0"/>
                          <a:ea typeface="ＭＳ Ｐゴシック"/>
                          <a:cs typeface="Calibri" pitchFamily="34" charset="0"/>
                        </a:rPr>
                        <a:t>Ineligible Projects</a:t>
                      </a:r>
                      <a:r>
                        <a:rPr kumimoji="0" lang="en-US" sz="1400" b="0" i="0" u="none" strike="noStrike" kern="1200" cap="none" spc="0" normalizeH="0" baseline="0" noProof="0" dirty="0" smtClean="0">
                          <a:ln>
                            <a:noFill/>
                          </a:ln>
                          <a:solidFill>
                            <a:srgbClr val="000000"/>
                          </a:solidFill>
                          <a:effectLst/>
                          <a:uLnTx/>
                          <a:uFillTx/>
                          <a:latin typeface="Calibri" pitchFamily="34" charset="0"/>
                          <a:ea typeface="ＭＳ Ｐゴシック"/>
                          <a:cs typeface="Calibri" pitchFamily="34" charset="0"/>
                        </a:rPr>
                        <a:t>: Fossil fuel power generation projects are excluded from the GBS.</a:t>
                      </a:r>
                    </a:p>
                  </a:txBody>
                  <a:tcPr marL="99060" marR="990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1072128">
                <a:tc>
                  <a:txBody>
                    <a:bodyPr/>
                    <a:lstStyle/>
                    <a:p>
                      <a:pPr marL="171450" marR="0" lvl="0" indent="-171450" algn="just" defTabSz="360000" rtl="0" eaLnBrk="1" fontAlgn="ctr" latinLnBrk="0" hangingPunct="1">
                        <a:lnSpc>
                          <a:spcPct val="100000"/>
                        </a:lnSpc>
                        <a:spcBef>
                          <a:spcPts val="0"/>
                        </a:spcBef>
                        <a:spcAft>
                          <a:spcPts val="0"/>
                        </a:spcAft>
                        <a:buClr>
                          <a:srgbClr val="000000"/>
                        </a:buClr>
                        <a:buSzTx/>
                        <a:buFont typeface="Wingdings" pitchFamily="2" charset="2"/>
                        <a:buChar char="§"/>
                        <a:tabLst/>
                        <a:defRPr/>
                      </a:pPr>
                      <a:r>
                        <a:rPr kumimoji="0" lang="en-US" sz="1400" b="1" i="0" u="none" strike="noStrike" kern="1200" cap="none" spc="0" normalizeH="0" baseline="0" noProof="0" dirty="0" smtClean="0">
                          <a:ln>
                            <a:noFill/>
                          </a:ln>
                          <a:solidFill>
                            <a:srgbClr val="C00000"/>
                          </a:solidFill>
                          <a:effectLst/>
                          <a:uLnTx/>
                          <a:uFillTx/>
                          <a:latin typeface="Calibri" pitchFamily="34" charset="0"/>
                          <a:ea typeface="ＭＳ Ｐゴシック"/>
                          <a:cs typeface="Calibri" pitchFamily="34" charset="0"/>
                        </a:rPr>
                        <a:t>Continuous Accessibility to Information: </a:t>
                      </a:r>
                      <a:r>
                        <a:rPr kumimoji="0" lang="en-US" sz="1400" b="0" i="0" u="none" strike="noStrike" kern="1200" cap="none" spc="0" normalizeH="0" baseline="0" noProof="0" dirty="0" smtClean="0">
                          <a:ln>
                            <a:noFill/>
                          </a:ln>
                          <a:solidFill>
                            <a:srgbClr val="000000"/>
                          </a:solidFill>
                          <a:effectLst/>
                          <a:uLnTx/>
                          <a:uFillTx/>
                          <a:latin typeface="Calibri" pitchFamily="34" charset="0"/>
                          <a:ea typeface="ＭＳ Ｐゴシック"/>
                          <a:cs typeface="Calibri" pitchFamily="34" charset="0"/>
                        </a:rPr>
                        <a:t>Information in relation to the 4 core principles are required to be disclosed on publicly accessible website designated by the Issuer throughout the tenor of the ASEAN Green Bonds/</a:t>
                      </a:r>
                      <a:r>
                        <a:rPr kumimoji="0" lang="en-US" sz="1400" b="0" i="0" u="none" strike="noStrike" kern="1200" cap="none" spc="0" normalizeH="0" baseline="0" noProof="0" dirty="0" err="1" smtClean="0">
                          <a:ln>
                            <a:noFill/>
                          </a:ln>
                          <a:solidFill>
                            <a:srgbClr val="000000"/>
                          </a:solidFill>
                          <a:effectLst/>
                          <a:uLnTx/>
                          <a:uFillTx/>
                          <a:latin typeface="Calibri" pitchFamily="34" charset="0"/>
                          <a:ea typeface="ＭＳ Ｐゴシック"/>
                          <a:cs typeface="Calibri" pitchFamily="34" charset="0"/>
                        </a:rPr>
                        <a:t>Sukuk</a:t>
                      </a:r>
                      <a:r>
                        <a:rPr kumimoji="0" lang="en-US" sz="1400" b="0" i="0" u="none" strike="noStrike" kern="1200" cap="none" spc="0" normalizeH="0" baseline="0" noProof="0" dirty="0" smtClean="0">
                          <a:ln>
                            <a:noFill/>
                          </a:ln>
                          <a:solidFill>
                            <a:srgbClr val="000000"/>
                          </a:solidFill>
                          <a:effectLst/>
                          <a:uLnTx/>
                          <a:uFillTx/>
                          <a:latin typeface="Calibri" pitchFamily="34" charset="0"/>
                          <a:ea typeface="ＭＳ Ｐゴシック"/>
                          <a:cs typeface="Calibri" pitchFamily="34" charset="0"/>
                        </a:rPr>
                        <a:t>.</a:t>
                      </a:r>
                    </a:p>
                  </a:txBody>
                  <a:tcPr marL="99060" marR="990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612645">
                <a:tc>
                  <a:txBody>
                    <a:bodyPr/>
                    <a:lstStyle/>
                    <a:p>
                      <a:pPr marL="171450" marR="0" lvl="0" indent="-171450" algn="just" defTabSz="360000" rtl="0" eaLnBrk="1" fontAlgn="ctr" latinLnBrk="0" hangingPunct="1">
                        <a:lnSpc>
                          <a:spcPct val="100000"/>
                        </a:lnSpc>
                        <a:spcBef>
                          <a:spcPts val="0"/>
                        </a:spcBef>
                        <a:spcAft>
                          <a:spcPts val="0"/>
                        </a:spcAft>
                        <a:buClr>
                          <a:srgbClr val="000000"/>
                        </a:buClr>
                        <a:buSzTx/>
                        <a:buFont typeface="Wingdings" pitchFamily="2" charset="2"/>
                        <a:buChar char="§"/>
                        <a:tabLst/>
                        <a:defRPr/>
                      </a:pPr>
                      <a:r>
                        <a:rPr kumimoji="0" lang="en-US" sz="1400" b="1" i="0" u="none" strike="noStrike" kern="1200" cap="none" spc="0" normalizeH="0" baseline="0" noProof="0" dirty="0" smtClean="0">
                          <a:ln>
                            <a:noFill/>
                          </a:ln>
                          <a:solidFill>
                            <a:srgbClr val="C00000"/>
                          </a:solidFill>
                          <a:effectLst/>
                          <a:uLnTx/>
                          <a:uFillTx/>
                          <a:latin typeface="Calibri" pitchFamily="34" charset="0"/>
                          <a:ea typeface="ＭＳ Ｐゴシック"/>
                          <a:cs typeface="Calibri" pitchFamily="34" charset="0"/>
                        </a:rPr>
                        <a:t>Encourage More Frequent Reporting: </a:t>
                      </a:r>
                      <a:r>
                        <a:rPr kumimoji="0" lang="en-US" sz="1400" b="0" i="0" u="none" strike="noStrike" kern="1200" cap="none" spc="0" normalizeH="0" baseline="0" noProof="0" dirty="0" smtClean="0">
                          <a:ln>
                            <a:noFill/>
                          </a:ln>
                          <a:solidFill>
                            <a:srgbClr val="000000"/>
                          </a:solidFill>
                          <a:effectLst/>
                          <a:uLnTx/>
                          <a:uFillTx/>
                          <a:latin typeface="Calibri" pitchFamily="34" charset="0"/>
                          <a:ea typeface="ＭＳ Ｐゴシック"/>
                          <a:cs typeface="Calibri" pitchFamily="34" charset="0"/>
                        </a:rPr>
                        <a:t>In addition to annual reporting, Issuers are encouraged to provide more frequent periodic reporting.</a:t>
                      </a:r>
                    </a:p>
                  </a:txBody>
                  <a:tcPr marL="99060" marR="990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1531611">
                <a:tc>
                  <a:txBody>
                    <a:bodyPr/>
                    <a:lstStyle/>
                    <a:p>
                      <a:pPr marL="171450" marR="0" lvl="0" indent="-171450" algn="just" defTabSz="360000" rtl="0" eaLnBrk="1" fontAlgn="ctr" latinLnBrk="0" hangingPunct="1">
                        <a:lnSpc>
                          <a:spcPct val="100000"/>
                        </a:lnSpc>
                        <a:spcBef>
                          <a:spcPts val="0"/>
                        </a:spcBef>
                        <a:spcAft>
                          <a:spcPts val="0"/>
                        </a:spcAft>
                        <a:buClr>
                          <a:srgbClr val="000000"/>
                        </a:buClr>
                        <a:buSzTx/>
                        <a:buFont typeface="Wingdings" pitchFamily="2" charset="2"/>
                        <a:buChar char="§"/>
                        <a:tabLst/>
                        <a:defRPr/>
                      </a:pPr>
                      <a:r>
                        <a:rPr kumimoji="0" lang="en-US" sz="1400" b="1" i="0" u="none" strike="noStrike" kern="1200" cap="none" spc="0" normalizeH="0" baseline="0" noProof="0" dirty="0" smtClean="0">
                          <a:ln>
                            <a:noFill/>
                          </a:ln>
                          <a:solidFill>
                            <a:srgbClr val="C00000"/>
                          </a:solidFill>
                          <a:effectLst/>
                          <a:uLnTx/>
                          <a:uFillTx/>
                          <a:latin typeface="Calibri" pitchFamily="34" charset="0"/>
                          <a:ea typeface="ＭＳ Ｐゴシック"/>
                          <a:cs typeface="Calibri" pitchFamily="34" charset="0"/>
                        </a:rPr>
                        <a:t>External Review: </a:t>
                      </a:r>
                      <a:r>
                        <a:rPr kumimoji="0" lang="en-US" sz="1400" b="0" i="0" u="none" strike="noStrike" kern="1200" cap="none" spc="0" normalizeH="0" baseline="0" noProof="0" dirty="0" smtClean="0">
                          <a:ln>
                            <a:noFill/>
                          </a:ln>
                          <a:solidFill>
                            <a:srgbClr val="000000"/>
                          </a:solidFill>
                          <a:effectLst/>
                          <a:uLnTx/>
                          <a:uFillTx/>
                          <a:latin typeface="Calibri" pitchFamily="34" charset="0"/>
                          <a:ea typeface="ＭＳ Ｐゴシック"/>
                          <a:cs typeface="Calibri" pitchFamily="34" charset="0"/>
                        </a:rPr>
                        <a:t>In line with GBP, the appointment of an external review is voluntary under the GBS. Nonetheless, the GBS require the external reviewer to have the relevant expertise and experience in the area which they are reviewing. External reviewers’ credentials and scope of review conducted must be made publicly accessible from a website designated by the Issuer throughout the tenor of the ASEAN Green Bonds/</a:t>
                      </a:r>
                      <a:r>
                        <a:rPr kumimoji="0" lang="en-US" sz="1400" b="0" i="0" u="none" strike="noStrike" kern="1200" cap="none" spc="0" normalizeH="0" baseline="0" noProof="0" dirty="0" err="1" smtClean="0">
                          <a:ln>
                            <a:noFill/>
                          </a:ln>
                          <a:solidFill>
                            <a:srgbClr val="000000"/>
                          </a:solidFill>
                          <a:effectLst/>
                          <a:uLnTx/>
                          <a:uFillTx/>
                          <a:latin typeface="Calibri" pitchFamily="34" charset="0"/>
                          <a:ea typeface="ＭＳ Ｐゴシック"/>
                          <a:cs typeface="Calibri" pitchFamily="34" charset="0"/>
                        </a:rPr>
                        <a:t>Sukuk</a:t>
                      </a:r>
                      <a:r>
                        <a:rPr kumimoji="0" lang="en-US" sz="1400" b="0" i="0" u="none" strike="noStrike" kern="1200" cap="none" spc="0" normalizeH="0" baseline="0" noProof="0" dirty="0" smtClean="0">
                          <a:ln>
                            <a:noFill/>
                          </a:ln>
                          <a:solidFill>
                            <a:srgbClr val="000000"/>
                          </a:solidFill>
                          <a:effectLst/>
                          <a:uLnTx/>
                          <a:uFillTx/>
                          <a:latin typeface="Calibri" pitchFamily="34" charset="0"/>
                          <a:ea typeface="ＭＳ Ｐゴシック"/>
                          <a:cs typeface="Calibri" pitchFamily="34" charset="0"/>
                        </a:rPr>
                        <a:t>.</a:t>
                      </a:r>
                    </a:p>
                  </a:txBody>
                  <a:tcPr marL="99060" marR="990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304884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892420" y="1873988"/>
            <a:ext cx="7135964" cy="1467884"/>
          </a:xfrm>
        </p:spPr>
        <p:txBody>
          <a:bodyPr/>
          <a:lstStyle/>
          <a:p>
            <a:r>
              <a:rPr lang="en-US" dirty="0" smtClean="0"/>
              <a:t>Case Study 1: Republic of Indonesia</a:t>
            </a:r>
            <a:endParaRPr lang="en-MY"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ontent Layouts">
  <a:themeElements>
    <a:clrScheme name="CIMB theme color">
      <a:dk1>
        <a:srgbClr val="000000"/>
      </a:dk1>
      <a:lt1>
        <a:srgbClr val="FFFFFF"/>
      </a:lt1>
      <a:dk2>
        <a:srgbClr val="892034"/>
      </a:dk2>
      <a:lt2>
        <a:srgbClr val="DC241F"/>
      </a:lt2>
      <a:accent1>
        <a:srgbClr val="DC241F"/>
      </a:accent1>
      <a:accent2>
        <a:srgbClr val="C38181"/>
      </a:accent2>
      <a:accent3>
        <a:srgbClr val="892034"/>
      </a:accent3>
      <a:accent4>
        <a:srgbClr val="D7D7D7"/>
      </a:accent4>
      <a:accent5>
        <a:srgbClr val="A6A79F"/>
      </a:accent5>
      <a:accent6>
        <a:srgbClr val="6E6E6E"/>
      </a:accent6>
      <a:hlink>
        <a:srgbClr val="D75710"/>
      </a:hlink>
      <a:folHlink>
        <a:srgbClr val="F59F6E"/>
      </a:folHlink>
    </a:clrScheme>
    <a:fontScheme name="CIMB theme font">
      <a:majorFont>
        <a:latin typeface="Calibri"/>
        <a:ea typeface="STKaiti"/>
        <a:cs typeface="Wingdings"/>
      </a:majorFont>
      <a:minorFont>
        <a:latin typeface="Calibri"/>
        <a:ea typeface="STKaiti"/>
        <a:cs typeface="Wingdings"/>
      </a:minorFont>
    </a:fontScheme>
    <a:fmtScheme name="CIMB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36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8F0DA"/>
        </a:solidFill>
        <a:ln w="9525">
          <a:noFill/>
        </a:ln>
      </a:spPr>
      <a:bodyPr lIns="45000" tIns="18000" rIns="45000" bIns="18000" rtlCol="0" anchor="ctr"/>
      <a:lstStyle>
        <a:defPPr algn="ctr" defTabSz="360000" fontAlgn="ctr">
          <a:defRPr sz="1000" dirty="0" err="1" smtClean="0">
            <a:solidFill>
              <a:srgbClr val="00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defTabSz="360000" fontAlgn="ctr">
          <a:defRPr sz="1000" dirty="0" smtClean="0">
            <a:solidFill>
              <a:schemeClr val="tx1"/>
            </a:solidFill>
          </a:defRPr>
        </a:defPPr>
      </a:lstStyle>
    </a:txDef>
  </a:objectDefaults>
  <a:extraClrSchemeLst/>
  <a:custClrLst>
    <a:custClr name="Beige 248,240,218">
      <a:srgbClr val="F8F0DA"/>
    </a:custClr>
    <a:custClr name="White 255,255,255">
      <a:srgbClr val="FFFFFF"/>
    </a:custClr>
    <a:custClr name="Red 220,36,31">
      <a:srgbClr val="DC241F"/>
    </a:custClr>
    <a:custClr name="Pink 195,129,129">
      <a:srgbClr val="C38181"/>
    </a:custClr>
    <a:custClr name="Maroon 137,32,52">
      <a:srgbClr val="892034"/>
    </a:custClr>
    <a:custClr name="Light Grey 215,215,215">
      <a:srgbClr val="D7D7D7"/>
    </a:custClr>
    <a:custClr name="Medium Grey 166,167,159">
      <a:srgbClr val="A5A79F"/>
    </a:custClr>
    <a:custClr name="Dark Grey 110,110,110">
      <a:srgbClr val="6E6E6E"/>
    </a:custClr>
    <a:custClr name="Light Orange 245,159,111">
      <a:srgbClr val="F59F6F"/>
    </a:custClr>
    <a:custClr name="Dark Orange 215,87,15">
      <a:srgbClr val="EF671B"/>
    </a:custClr>
  </a:custClrLst>
</a:theme>
</file>

<file path=ppt/theme/theme2.xml><?xml version="1.0" encoding="utf-8"?>
<a:theme xmlns:a="http://schemas.openxmlformats.org/drawingml/2006/main" name="2_Content Layouts">
  <a:themeElements>
    <a:clrScheme name="CIMB theme color">
      <a:dk1>
        <a:srgbClr val="000000"/>
      </a:dk1>
      <a:lt1>
        <a:srgbClr val="FFFFFF"/>
      </a:lt1>
      <a:dk2>
        <a:srgbClr val="892034"/>
      </a:dk2>
      <a:lt2>
        <a:srgbClr val="DC241F"/>
      </a:lt2>
      <a:accent1>
        <a:srgbClr val="DC241F"/>
      </a:accent1>
      <a:accent2>
        <a:srgbClr val="C38181"/>
      </a:accent2>
      <a:accent3>
        <a:srgbClr val="892034"/>
      </a:accent3>
      <a:accent4>
        <a:srgbClr val="D7D7D7"/>
      </a:accent4>
      <a:accent5>
        <a:srgbClr val="A6A79F"/>
      </a:accent5>
      <a:accent6>
        <a:srgbClr val="6E6E6E"/>
      </a:accent6>
      <a:hlink>
        <a:srgbClr val="D75710"/>
      </a:hlink>
      <a:folHlink>
        <a:srgbClr val="F59F6E"/>
      </a:folHlink>
    </a:clrScheme>
    <a:fontScheme name="CIMB theme font">
      <a:majorFont>
        <a:latin typeface="Calibri"/>
        <a:ea typeface="STKaiti"/>
        <a:cs typeface="Wingdings"/>
      </a:majorFont>
      <a:minorFont>
        <a:latin typeface="Calibri"/>
        <a:ea typeface="STKaiti"/>
        <a:cs typeface="Wingdings"/>
      </a:minorFont>
    </a:fontScheme>
    <a:fmtScheme name="CIMB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36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8F0DA"/>
        </a:solidFill>
        <a:ln w="9525">
          <a:noFill/>
        </a:ln>
      </a:spPr>
      <a:bodyPr lIns="45000" tIns="18000" rIns="45000" bIns="18000" rtlCol="0" anchor="ctr"/>
      <a:lstStyle>
        <a:defPPr algn="ctr" defTabSz="360000" fontAlgn="ctr">
          <a:defRPr sz="1000" dirty="0" err="1" smtClean="0">
            <a:solidFill>
              <a:srgbClr val="00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defTabSz="360000" fontAlgn="ctr">
          <a:defRPr sz="1000" dirty="0" smtClean="0">
            <a:solidFill>
              <a:schemeClr val="tx1"/>
            </a:solidFill>
          </a:defRPr>
        </a:defPPr>
      </a:lstStyle>
    </a:txDef>
  </a:objectDefaults>
  <a:extraClrSchemeLst/>
  <a:custClrLst>
    <a:custClr name="Beige 248,240,218">
      <a:srgbClr val="F8F0DA"/>
    </a:custClr>
    <a:custClr name="White 255,255,255">
      <a:srgbClr val="FFFFFF"/>
    </a:custClr>
    <a:custClr name="Red 220,36,31">
      <a:srgbClr val="DC241F"/>
    </a:custClr>
    <a:custClr name="Pink 195,129,129">
      <a:srgbClr val="C38181"/>
    </a:custClr>
    <a:custClr name="Maroon 137,32,52">
      <a:srgbClr val="892034"/>
    </a:custClr>
    <a:custClr name="Light Grey 215,215,215">
      <a:srgbClr val="D7D7D7"/>
    </a:custClr>
    <a:custClr name="Medium Grey 166,167,159">
      <a:srgbClr val="A5A79F"/>
    </a:custClr>
    <a:custClr name="Dark Grey 110,110,110">
      <a:srgbClr val="6E6E6E"/>
    </a:custClr>
    <a:custClr name="Light Orange 245,159,111">
      <a:srgbClr val="F59F6F"/>
    </a:custClr>
    <a:custClr name="Dark Orange 215,87,15">
      <a:srgbClr val="EF671B"/>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3256</Words>
  <Application>Microsoft Office PowerPoint</Application>
  <PresentationFormat>On-screen Show (4:3)</PresentationFormat>
  <Paragraphs>316</Paragraphs>
  <Slides>18</Slides>
  <Notes>1</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1_Content Layouts</vt:lpstr>
      <vt:lpstr>2_Content Layouts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Ruwan Amaresh Shaun Ponniah</dc:creator>
  <cp:lastModifiedBy>mycp1ezr</cp:lastModifiedBy>
  <cp:revision>17</cp:revision>
  <cp:lastPrinted>2018-03-16T03:41:17Z</cp:lastPrinted>
  <dcterms:created xsi:type="dcterms:W3CDTF">2018-03-16T02:34:40Z</dcterms:created>
  <dcterms:modified xsi:type="dcterms:W3CDTF">2018-04-24T12:09:53Z</dcterms:modified>
</cp:coreProperties>
</file>