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9" d="100"/>
          <a:sy n="99" d="100"/>
        </p:scale>
        <p:origin x="69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en-US" sz="2000">
                <a:solidFill>
                  <a:schemeClr val="tx1"/>
                </a:solidFill>
              </a:rPr>
              <a:t>Islamic finance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Sheet1!$B$2:$B$3</c:f>
              <c:numCache>
                <c:formatCode>"$"#,##0.00</c:formatCode>
                <c:ptCount val="2"/>
                <c:pt idx="0">
                  <c:v>1.66</c:v>
                </c:pt>
                <c:pt idx="1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2-43F6-81FE-A1BA48B9A7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noFill/>
            <a:ln>
              <a:solidFill>
                <a:srgbClr val="002060"/>
              </a:solidFill>
              <a:prstDash val="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 formatCode="&quot;$&quot;#,##0.00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C2-43F6-81FE-A1BA48B9A7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13746208"/>
        <c:axId val="413751456"/>
      </c:barChart>
      <c:catAx>
        <c:axId val="41374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413751456"/>
        <c:crosses val="autoZero"/>
        <c:auto val="1"/>
        <c:lblAlgn val="ctr"/>
        <c:lblOffset val="100"/>
        <c:noMultiLvlLbl val="0"/>
      </c:catAx>
      <c:valAx>
        <c:axId val="413751456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41374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Responsible Investing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0D-4893-8D32-92FFB4B2CC39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0D-4893-8D32-92FFB4B2CC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0D-4893-8D32-92FFB4B2CC3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20D-4893-8D32-92FFB4B2CC3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20D-4893-8D32-92FFB4B2CC3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20D-4893-8D32-92FFB4B2CC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Exclusion</c:v>
                </c:pt>
                <c:pt idx="1">
                  <c:v>ESG integration</c:v>
                </c:pt>
                <c:pt idx="2">
                  <c:v>Shareholder action</c:v>
                </c:pt>
              </c:strCache>
            </c:strRef>
          </c:cat>
          <c:val>
            <c:numRef>
              <c:f>Sheet1!$B$2:$B$4</c:f>
              <c:numCache>
                <c:formatCode>"$"#,##0.0</c:formatCode>
                <c:ptCount val="3"/>
                <c:pt idx="0">
                  <c:v>14.4</c:v>
                </c:pt>
                <c:pt idx="1">
                  <c:v>12.9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0D-4893-8D32-92FFB4B2CC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en-US" sz="2000" dirty="0">
                <a:solidFill>
                  <a:schemeClr val="tx1"/>
                </a:solidFill>
              </a:rPr>
              <a:t>Global</a:t>
            </a:r>
            <a:r>
              <a:rPr lang="en-US" sz="2000" baseline="0" dirty="0">
                <a:solidFill>
                  <a:schemeClr val="tx1"/>
                </a:solidFill>
              </a:rPr>
              <a:t> Middle Class</a:t>
            </a:r>
            <a:br>
              <a:rPr lang="en-US" sz="2000" baseline="0" dirty="0">
                <a:solidFill>
                  <a:schemeClr val="tx1"/>
                </a:solidFill>
              </a:rPr>
            </a:br>
            <a:r>
              <a:rPr lang="en-US" sz="1800" baseline="0" dirty="0">
                <a:solidFill>
                  <a:schemeClr val="tx1"/>
                </a:solidFill>
              </a:rPr>
              <a:t>Billions of people</a:t>
            </a:r>
            <a:endParaRPr lang="en-US" sz="2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4509803921568176E-3"/>
                  <c:y val="-0.172199907246920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58-4700-BAFE-E06BF7AE3ADB}"/>
                </c:ext>
              </c:extLst>
            </c:dLbl>
            <c:dLbl>
              <c:idx val="1"/>
              <c:layout>
                <c:manualLayout>
                  <c:x val="2.4509803921568627E-3"/>
                  <c:y val="-0.3531557419809723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58-4700-BAFE-E06BF7AE3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2012</c:v>
                </c:pt>
                <c:pt idx="1">
                  <c:v>2030</c:v>
                </c:pt>
              </c:numCache>
            </c:numRef>
          </c:cat>
          <c:val>
            <c:numRef>
              <c:f>Sheet1!$B$2:$B$3</c:f>
              <c:numCache>
                <c:formatCode>0.0</c:formatCode>
                <c:ptCount val="2"/>
                <c:pt idx="0">
                  <c:v>2</c:v>
                </c:pt>
                <c:pt idx="1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58-4700-BAFE-E06BF7AE3A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13746208"/>
        <c:axId val="413751456"/>
      </c:barChart>
      <c:catAx>
        <c:axId val="41374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413751456"/>
        <c:crosses val="autoZero"/>
        <c:auto val="1"/>
        <c:lblAlgn val="ctr"/>
        <c:lblOffset val="100"/>
        <c:noMultiLvlLbl val="0"/>
      </c:catAx>
      <c:valAx>
        <c:axId val="41375145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1374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141451144382595E-17"/>
                  <c:y val="-0.43487773186086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938358248697173E-2"/>
                      <c:h val="5.25794594674097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40D-4EFE-8F2F-E1032D9393B0}"/>
                </c:ext>
              </c:extLst>
            </c:dLbl>
            <c:dLbl>
              <c:idx val="1"/>
              <c:layout>
                <c:manualLayout>
                  <c:x val="0"/>
                  <c:y val="-0.426121804373735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0D-4EFE-8F2F-E1032D9393B0}"/>
                </c:ext>
              </c:extLst>
            </c:dLbl>
            <c:dLbl>
              <c:idx val="2"/>
              <c:layout>
                <c:manualLayout>
                  <c:x val="3.6231884057971015E-3"/>
                  <c:y val="-0.402772664408051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0D-4EFE-8F2F-E1032D9393B0}"/>
                </c:ext>
              </c:extLst>
            </c:dLbl>
            <c:dLbl>
              <c:idx val="3"/>
              <c:layout>
                <c:manualLayout>
                  <c:x val="1.2077294685990338E-3"/>
                  <c:y val="-0.385260809433787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0D-4EFE-8F2F-E1032D9393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18-29</c:v>
                </c:pt>
                <c:pt idx="1">
                  <c:v>30-49</c:v>
                </c:pt>
                <c:pt idx="2">
                  <c:v>50-64</c:v>
                </c:pt>
                <c:pt idx="3">
                  <c:v>65+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0.94</c:v>
                </c:pt>
                <c:pt idx="1">
                  <c:v>0.92</c:v>
                </c:pt>
                <c:pt idx="2">
                  <c:v>0.87</c:v>
                </c:pt>
                <c:pt idx="3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0D-4EFE-8F2F-E1032D9393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13746208"/>
        <c:axId val="413751456"/>
      </c:barChart>
      <c:catAx>
        <c:axId val="41374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413751456"/>
        <c:crosses val="autoZero"/>
        <c:auto val="1"/>
        <c:lblAlgn val="ctr"/>
        <c:lblOffset val="100"/>
        <c:noMultiLvlLbl val="0"/>
      </c:catAx>
      <c:valAx>
        <c:axId val="413751456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1374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070725572191297E-17"/>
                  <c:y val="-0.2889456070753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0D-4EFE-8F2F-E1032D9393B0}"/>
                </c:ext>
              </c:extLst>
            </c:dLbl>
            <c:dLbl>
              <c:idx val="1"/>
              <c:layout>
                <c:manualLayout>
                  <c:x val="1.2077294685989895E-3"/>
                  <c:y val="-0.321050674528156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0D-4EFE-8F2F-E1032D9393B0}"/>
                </c:ext>
              </c:extLst>
            </c:dLbl>
            <c:dLbl>
              <c:idx val="2"/>
              <c:layout>
                <c:manualLayout>
                  <c:x val="0"/>
                  <c:y val="-0.338562529502419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0D-4EFE-8F2F-E1032D9393B0}"/>
                </c:ext>
              </c:extLst>
            </c:dLbl>
            <c:dLbl>
              <c:idx val="3"/>
              <c:layout>
                <c:manualLayout>
                  <c:x val="-8.856580457753038E-17"/>
                  <c:y val="-0.3619116694681038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0D-4EFE-8F2F-E1032D9393B0}"/>
                </c:ext>
              </c:extLst>
            </c:dLbl>
            <c:dLbl>
              <c:idx val="4"/>
              <c:layout>
                <c:manualLayout>
                  <c:x val="0"/>
                  <c:y val="-0.388179451929498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B8-48F6-AE12-FCFEDACE35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0.0</c:formatCode>
                <c:ptCount val="5"/>
                <c:pt idx="0">
                  <c:v>2.1</c:v>
                </c:pt>
                <c:pt idx="1">
                  <c:v>2.2999999999999998</c:v>
                </c:pt>
                <c:pt idx="2">
                  <c:v>2.5</c:v>
                </c:pt>
                <c:pt idx="3">
                  <c:v>2.7</c:v>
                </c:pt>
                <c:pt idx="4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0D-4EFE-8F2F-E1032D9393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13746208"/>
        <c:axId val="413751456"/>
      </c:barChart>
      <c:catAx>
        <c:axId val="41374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413751456"/>
        <c:crosses val="autoZero"/>
        <c:auto val="1"/>
        <c:lblAlgn val="ctr"/>
        <c:lblOffset val="100"/>
        <c:noMultiLvlLbl val="0"/>
      </c:catAx>
      <c:valAx>
        <c:axId val="413751456"/>
        <c:scaling>
          <c:orientation val="minMax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41374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 i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4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8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631" y="365125"/>
            <a:ext cx="232316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9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631" y="365125"/>
            <a:ext cx="232316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4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6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3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0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70FB-FDF7-42DF-9345-D249929A322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E1D9-5412-4D1E-A7A5-7621951A4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 Investing is Big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$ trillions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2089928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6311900"/>
            <a:ext cx="2736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www.islamicfinance.com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912939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77000" y="6311900"/>
            <a:ext cx="28258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GSI Alliance 2015 Review</a:t>
            </a:r>
          </a:p>
        </p:txBody>
      </p:sp>
    </p:spTree>
    <p:extLst>
      <p:ext uri="{BB962C8B-B14F-4D97-AF65-F5344CB8AC3E}">
        <p14:creationId xmlns:p14="http://schemas.microsoft.com/office/powerpoint/2010/main" val="325005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Middle Class is Growing Rapidly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23711"/>
            <a:ext cx="5181600" cy="3753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Fastest Growth will be in: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indent="-463550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China</a:t>
            </a:r>
          </a:p>
          <a:p>
            <a:pPr marL="914400" indent="-463550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India</a:t>
            </a:r>
          </a:p>
          <a:p>
            <a:pPr marL="914400" indent="-463550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Indonesia</a:t>
            </a:r>
          </a:p>
          <a:p>
            <a:pPr marL="914400" indent="-463550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Vietnam</a:t>
            </a:r>
          </a:p>
          <a:p>
            <a:pPr marL="914400" indent="-463550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Thailand</a:t>
            </a:r>
          </a:p>
          <a:p>
            <a:pPr marL="914400" indent="-463550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Malaysia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6916030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6311900"/>
            <a:ext cx="3224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Thomson Reuters, Davos 2012</a:t>
            </a:r>
          </a:p>
        </p:txBody>
      </p:sp>
    </p:spTree>
    <p:extLst>
      <p:ext uri="{BB962C8B-B14F-4D97-AF65-F5344CB8AC3E}">
        <p14:creationId xmlns:p14="http://schemas.microsoft.com/office/powerpoint/2010/main" val="64895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 Users by Age Group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least 3 times per week </a:t>
            </a:r>
            <a:b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Among Americans during 2013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541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6311900"/>
            <a:ext cx="2167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Pew Tracking Poll</a:t>
            </a:r>
          </a:p>
        </p:txBody>
      </p:sp>
    </p:spTree>
    <p:extLst>
      <p:ext uri="{BB962C8B-B14F-4D97-AF65-F5344CB8AC3E}">
        <p14:creationId xmlns:p14="http://schemas.microsoft.com/office/powerpoint/2010/main" val="315143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Smartphone Users Worldwide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Billions of devices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7553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6311900"/>
            <a:ext cx="1439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Statista</a:t>
            </a:r>
          </a:p>
        </p:txBody>
      </p:sp>
    </p:spTree>
    <p:extLst>
      <p:ext uri="{BB962C8B-B14F-4D97-AF65-F5344CB8AC3E}">
        <p14:creationId xmlns:p14="http://schemas.microsoft.com/office/powerpoint/2010/main" val="42173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Passive Investing is Winning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775208"/>
            <a:ext cx="7315200" cy="48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42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Trading is Getting Cheaper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226325"/>
            <a:ext cx="5486400" cy="351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0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ESG for the Masses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… </a:t>
            </a:r>
            <a:r>
              <a:rPr lang="en-US" sz="2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”Waiting for Uber”</a:t>
            </a:r>
            <a:endParaRPr 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Image result for u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7053"/>
            <a:ext cx="60960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74166" y="3448278"/>
            <a:ext cx="3679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will create 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Uber of 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services?</a:t>
            </a:r>
          </a:p>
        </p:txBody>
      </p:sp>
    </p:spTree>
    <p:extLst>
      <p:ext uri="{BB962C8B-B14F-4D97-AF65-F5344CB8AC3E}">
        <p14:creationId xmlns:p14="http://schemas.microsoft.com/office/powerpoint/2010/main" val="195177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Blake’s was Concerned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wanted something more…</a:t>
            </a:r>
            <a:endParaRPr 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2" descr="Image result for ly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507598"/>
            <a:ext cx="28575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254607" y="3361841"/>
            <a:ext cx="1525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</a:t>
            </a:r>
            <a:endParaRPr lang="en-US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1486" y="3361841"/>
            <a:ext cx="1400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3131849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Responsible Investing is Big US $ trillions</vt:lpstr>
      <vt:lpstr>Middle Class is Growing Rapidly</vt:lpstr>
      <vt:lpstr>Internet Users by Age Group At least 3 times per week  Among Americans during 2013</vt:lpstr>
      <vt:lpstr>Smartphone Users Worldwide Billions of devices</vt:lpstr>
      <vt:lpstr>Passive Investing is Winning</vt:lpstr>
      <vt:lpstr>Trading is Getting Cheaper</vt:lpstr>
      <vt:lpstr>ESG for the Masses Or … ”Waiting for Uber”</vt:lpstr>
      <vt:lpstr>Blake’s was Concerned He wanted something more…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Lieberman</dc:creator>
  <cp:lastModifiedBy>Kurt Lieberman</cp:lastModifiedBy>
  <cp:revision>8</cp:revision>
  <dcterms:created xsi:type="dcterms:W3CDTF">2017-04-21T19:29:54Z</dcterms:created>
  <dcterms:modified xsi:type="dcterms:W3CDTF">2017-04-28T15:02:08Z</dcterms:modified>
</cp:coreProperties>
</file>